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8" r:id="rId8"/>
    <p:sldId id="262" r:id="rId9"/>
    <p:sldId id="265" r:id="rId10"/>
    <p:sldId id="263" r:id="rId11"/>
    <p:sldId id="264" r:id="rId12"/>
    <p:sldId id="266" r:id="rId13"/>
    <p:sldId id="267" r:id="rId14"/>
    <p:sldId id="269" r:id="rId15"/>
    <p:sldId id="270" r:id="rId16"/>
    <p:sldId id="271" r:id="rId17"/>
    <p:sldId id="279" r:id="rId18"/>
    <p:sldId id="278" r:id="rId19"/>
    <p:sldId id="272" r:id="rId20"/>
    <p:sldId id="273" r:id="rId21"/>
    <p:sldId id="274" r:id="rId22"/>
    <p:sldId id="275" r:id="rId23"/>
    <p:sldId id="276" r:id="rId24"/>
    <p:sldId id="277" r:id="rId25"/>
    <p:sldId id="280" r:id="rId26"/>
    <p:sldId id="281" r:id="rId27"/>
    <p:sldId id="282" r:id="rId28"/>
    <p:sldId id="283" r:id="rId29"/>
    <p:sldId id="284" r:id="rId30"/>
    <p:sldId id="285" r:id="rId31"/>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94434" autoAdjust="0"/>
  </p:normalViewPr>
  <p:slideViewPr>
    <p:cSldViewPr>
      <p:cViewPr varScale="1">
        <p:scale>
          <a:sx n="85" d="100"/>
          <a:sy n="85" d="100"/>
        </p:scale>
        <p:origin x="59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174979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2106747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54781"/>
            <a:ext cx="2057400" cy="3290888"/>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457200" y="154781"/>
            <a:ext cx="6019800" cy="329088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1036249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257550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3334247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1992750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67903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332738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290492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146700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9A49BF81-0755-4CED-95A0-FBF77FDFAE1B}" type="datetimeFigureOut">
              <a:rPr lang="es-CO" smtClean="0"/>
              <a:t>25/11/2020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8048914-5C4D-4156-9BF4-BBEA499DE802}" type="slidenum">
              <a:rPr lang="es-CO" smtClean="0"/>
              <a:t>‹Nº›</a:t>
            </a:fld>
            <a:endParaRPr lang="es-CO"/>
          </a:p>
        </p:txBody>
      </p:sp>
    </p:spTree>
    <p:extLst>
      <p:ext uri="{BB962C8B-B14F-4D97-AF65-F5344CB8AC3E}">
        <p14:creationId xmlns:p14="http://schemas.microsoft.com/office/powerpoint/2010/main" val="4253678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A49BF81-0755-4CED-95A0-FBF77FDFAE1B}" type="datetimeFigureOut">
              <a:rPr lang="es-CO" smtClean="0"/>
              <a:t>25/11/2020</a:t>
            </a:fld>
            <a:endParaRPr lang="es-CO"/>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8048914-5C4D-4156-9BF4-BBEA499DE802}" type="slidenum">
              <a:rPr lang="es-CO" smtClean="0"/>
              <a:t>‹Nº›</a:t>
            </a:fld>
            <a:endParaRPr lang="es-CO"/>
          </a:p>
        </p:txBody>
      </p:sp>
    </p:spTree>
    <p:extLst>
      <p:ext uri="{BB962C8B-B14F-4D97-AF65-F5344CB8AC3E}">
        <p14:creationId xmlns:p14="http://schemas.microsoft.com/office/powerpoint/2010/main" val="3174109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1254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763688" y="195486"/>
            <a:ext cx="6048672" cy="646331"/>
          </a:xfrm>
          <a:prstGeom prst="rect">
            <a:avLst/>
          </a:prstGeom>
          <a:noFill/>
        </p:spPr>
        <p:txBody>
          <a:bodyPr wrap="square" rtlCol="0">
            <a:spAutoFit/>
          </a:bodyPr>
          <a:lstStyle/>
          <a:p>
            <a:pPr algn="ctr"/>
            <a:r>
              <a:rPr lang="es-CO" b="1" dirty="0" smtClean="0">
                <a:latin typeface="Arial" panose="020B0604020202020204" pitchFamily="34" charset="0"/>
                <a:cs typeface="Arial" panose="020B0604020202020204" pitchFamily="34" charset="0"/>
              </a:rPr>
              <a:t>CAPACITACION ADMINSTRACION Y LEGISLACION DEPORTIVA </a:t>
            </a:r>
            <a:endParaRPr lang="es-CO" b="1"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6373267" y="621281"/>
            <a:ext cx="2566052" cy="2917195"/>
          </a:xfrm>
          <a:prstGeom prst="rect">
            <a:avLst/>
          </a:prstGeom>
        </p:spPr>
      </p:pic>
      <p:sp>
        <p:nvSpPr>
          <p:cNvPr id="6" name="Rectángulo 5"/>
          <p:cNvSpPr/>
          <p:nvPr/>
        </p:nvSpPr>
        <p:spPr>
          <a:xfrm>
            <a:off x="611560" y="3523676"/>
            <a:ext cx="8352928" cy="1569660"/>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Asociado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b="1" dirty="0">
                <a:latin typeface="Arial" panose="020B0604020202020204" pitchFamily="34" charset="0"/>
                <a:ea typeface="Times New Roman" panose="02020603050405020304" pitchFamily="18" charset="0"/>
                <a:cs typeface="Arial" panose="020B0604020202020204" pitchFamily="34" charset="0"/>
              </a:rPr>
              <a:t>: </a:t>
            </a:r>
            <a:r>
              <a:rPr lang="es-ES" sz="1200" dirty="0">
                <a:latin typeface="Arial" panose="020B0604020202020204" pitchFamily="34" charset="0"/>
                <a:ea typeface="Times New Roman" panose="02020603050405020304" pitchFamily="18" charset="0"/>
                <a:cs typeface="Arial" panose="020B0604020202020204" pitchFamily="34" charset="0"/>
              </a:rPr>
              <a:t>Capacitar a 2500 personas con enfoque diferencial de género,  étnico cultural, víctimas del conflicto, reintegrados y reincorporados y población en condición de discapacidad en el periodo de gobierno en de forma virtual y/o presencial,  en temas que atiendan las necesidades del deporte asociado en aspectos técnico-deportivos, administrativos y legales dentro del marco del sistema nacional y departamental del deporte</a:t>
            </a:r>
            <a:endParaRPr lang="es-CO" sz="1200" dirty="0">
              <a:latin typeface="Arial" panose="020B0604020202020204" pitchFamily="34" charset="0"/>
              <a:cs typeface="Arial" panose="020B0604020202020204" pitchFamily="34" charset="0"/>
            </a:endParaRPr>
          </a:p>
          <a:p>
            <a:pPr algn="just"/>
            <a:r>
              <a:rPr lang="es-CO" sz="1200" dirty="0" smtClean="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a:t>
            </a:r>
          </a:p>
        </p:txBody>
      </p:sp>
      <p:sp>
        <p:nvSpPr>
          <p:cNvPr id="8" name="Rectángulo 7"/>
          <p:cNvSpPr/>
          <p:nvPr/>
        </p:nvSpPr>
        <p:spPr>
          <a:xfrm>
            <a:off x="107504" y="2075878"/>
            <a:ext cx="5643498" cy="954107"/>
          </a:xfrm>
          <a:prstGeom prst="rect">
            <a:avLst/>
          </a:prstGeom>
        </p:spPr>
        <p:txBody>
          <a:bodyPr wrap="square">
            <a:spAutoFit/>
          </a:bodyPr>
          <a:lstStyle/>
          <a:p>
            <a:pPr algn="just">
              <a:spcAft>
                <a:spcPts val="0"/>
              </a:spcAft>
            </a:pPr>
            <a:r>
              <a:rPr lang="es-CO" sz="1400" dirty="0">
                <a:latin typeface="Arial" panose="020B0604020202020204" pitchFamily="34" charset="0"/>
                <a:ea typeface="Calibri" panose="020F0502020204030204" pitchFamily="34" charset="0"/>
                <a:cs typeface="Arial" panose="020B0604020202020204" pitchFamily="34" charset="0"/>
              </a:rPr>
              <a:t>El evento se realizó de manera virtual durante doce (12) días en los horarios de 6:00 pm a 9:00 pm con los diferentes contenidos reglamentados en la resolución 1150 del 18 de julio de 2019</a:t>
            </a:r>
            <a:r>
              <a:rPr lang="es-CO" sz="1400" dirty="0" smtClean="0">
                <a:latin typeface="Arial" panose="020B0604020202020204" pitchFamily="34" charset="0"/>
                <a:ea typeface="Calibri" panose="020F0502020204030204" pitchFamily="34" charset="0"/>
                <a:cs typeface="Arial" panose="020B0604020202020204" pitchFamily="34" charset="0"/>
              </a:rPr>
              <a:t>. y cumpliendo con las 40 horas requeridas. </a:t>
            </a:r>
            <a:endParaRPr lang="es-CO" sz="1400" dirty="0">
              <a:latin typeface="Arial" panose="020B0604020202020204" pitchFamily="34" charset="0"/>
              <a:ea typeface="Calibri" panose="020F0502020204030204" pitchFamily="34" charset="0"/>
              <a:cs typeface="Arial" panose="020B0604020202020204" pitchFamily="34" charset="0"/>
            </a:endParaRPr>
          </a:p>
        </p:txBody>
      </p:sp>
      <p:pic>
        <p:nvPicPr>
          <p:cNvPr id="9" name="Imagen 8"/>
          <p:cNvPicPr/>
          <p:nvPr/>
        </p:nvPicPr>
        <p:blipFill>
          <a:blip r:embed="rId3" cstate="print">
            <a:extLst>
              <a:ext uri="{28A0092B-C50C-407E-A947-70E740481C1C}">
                <a14:useLocalDpi xmlns:a14="http://schemas.microsoft.com/office/drawing/2010/main" val="0"/>
              </a:ext>
            </a:extLst>
          </a:blip>
          <a:stretch>
            <a:fillRect/>
          </a:stretch>
        </p:blipFill>
        <p:spPr>
          <a:xfrm>
            <a:off x="7969342" y="-18209"/>
            <a:ext cx="995146" cy="717751"/>
          </a:xfrm>
          <a:prstGeom prst="rect">
            <a:avLst/>
          </a:prstGeom>
        </p:spPr>
      </p:pic>
      <p:sp>
        <p:nvSpPr>
          <p:cNvPr id="10" name="Rectángulo 9"/>
          <p:cNvSpPr/>
          <p:nvPr/>
        </p:nvSpPr>
        <p:spPr>
          <a:xfrm>
            <a:off x="107504" y="1025220"/>
            <a:ext cx="6946034" cy="954107"/>
          </a:xfrm>
          <a:prstGeom prst="rect">
            <a:avLst/>
          </a:prstGeom>
        </p:spPr>
        <p:txBody>
          <a:bodyPr wrap="square">
            <a:spAutoFit/>
          </a:bodyPr>
          <a:lstStyle/>
          <a:p>
            <a:r>
              <a:rPr lang="es-CO" sz="1400" b="1" dirty="0" smtClean="0">
                <a:latin typeface="Arial" panose="020B0604020202020204" pitchFamily="34" charset="0"/>
                <a:cs typeface="Arial" panose="020B0604020202020204" pitchFamily="34" charset="0"/>
              </a:rPr>
              <a:t>Recurso por Gestión:  </a:t>
            </a:r>
            <a:r>
              <a:rPr lang="es-CO" sz="1400" dirty="0">
                <a:latin typeface="Arial" panose="020B0604020202020204" pitchFamily="34" charset="0"/>
                <a:cs typeface="Arial" panose="020B0604020202020204" pitchFamily="34" charset="0"/>
              </a:rPr>
              <a:t>$ </a:t>
            </a:r>
            <a:r>
              <a:rPr lang="es-CO" sz="1400" dirty="0" smtClean="0">
                <a:latin typeface="Arial" panose="020B0604020202020204" pitchFamily="34" charset="0"/>
                <a:cs typeface="Arial" panose="020B0604020202020204" pitchFamily="34" charset="0"/>
              </a:rPr>
              <a:t>12.000.000</a:t>
            </a:r>
            <a:endParaRPr lang="es-CO" sz="1400" dirty="0">
              <a:latin typeface="Arial" panose="020B0604020202020204" pitchFamily="34" charset="0"/>
              <a:cs typeface="Arial" panose="020B0604020202020204" pitchFamily="34" charset="0"/>
            </a:endParaRPr>
          </a:p>
          <a:p>
            <a:r>
              <a:rPr lang="es-CO" sz="1400" b="1" dirty="0">
                <a:latin typeface="Arial" panose="020B0604020202020204" pitchFamily="34" charset="0"/>
                <a:cs typeface="Arial" panose="020B0604020202020204" pitchFamily="34" charset="0"/>
              </a:rPr>
              <a:t>Aporte del departamento</a:t>
            </a:r>
            <a:r>
              <a:rPr lang="es-CO" sz="1400" dirty="0">
                <a:latin typeface="Arial" panose="020B0604020202020204" pitchFamily="34" charset="0"/>
                <a:cs typeface="Arial" panose="020B0604020202020204" pitchFamily="34" charset="0"/>
              </a:rPr>
              <a:t>:$ 0</a:t>
            </a:r>
          </a:p>
          <a:p>
            <a:r>
              <a:rPr lang="es-CO" sz="1400" b="1" dirty="0" smtClean="0">
                <a:latin typeface="Arial" panose="020B0604020202020204" pitchFamily="34" charset="0"/>
                <a:cs typeface="Arial" panose="020B0604020202020204" pitchFamily="34" charset="0"/>
              </a:rPr>
              <a:t>Porcentaje </a:t>
            </a:r>
            <a:r>
              <a:rPr lang="es-CO" sz="1400" b="1" dirty="0">
                <a:latin typeface="Arial" panose="020B0604020202020204" pitchFamily="34" charset="0"/>
                <a:cs typeface="Arial" panose="020B0604020202020204" pitchFamily="34" charset="0"/>
              </a:rPr>
              <a:t>de </a:t>
            </a:r>
            <a:r>
              <a:rPr lang="es-CO" sz="1400" b="1" dirty="0" smtClean="0">
                <a:latin typeface="Arial" panose="020B0604020202020204" pitchFamily="34" charset="0"/>
                <a:cs typeface="Arial" panose="020B0604020202020204" pitchFamily="34" charset="0"/>
              </a:rPr>
              <a:t>avance 2020</a:t>
            </a:r>
            <a:r>
              <a:rPr lang="es-CO" sz="1400" dirty="0" smtClean="0">
                <a:latin typeface="Arial" panose="020B0604020202020204" pitchFamily="34" charset="0"/>
                <a:cs typeface="Arial" panose="020B0604020202020204" pitchFamily="34" charset="0"/>
              </a:rPr>
              <a:t>: </a:t>
            </a:r>
            <a:r>
              <a:rPr lang="es-ES_tradnl" sz="1400" dirty="0">
                <a:latin typeface="Arial" panose="020B0604020202020204" pitchFamily="34" charset="0"/>
                <a:ea typeface="Calibri" panose="020F0502020204030204" pitchFamily="34" charset="0"/>
                <a:cs typeface="Arial" panose="020B0604020202020204" pitchFamily="34" charset="0"/>
              </a:rPr>
              <a:t>95.2</a:t>
            </a:r>
            <a:r>
              <a:rPr lang="es-ES_tradnl" sz="1400" dirty="0" smtClean="0">
                <a:latin typeface="Arial" panose="020B0604020202020204" pitchFamily="34" charset="0"/>
                <a:ea typeface="Calibri" panose="020F0502020204030204" pitchFamily="34" charset="0"/>
                <a:cs typeface="Arial" panose="020B0604020202020204" pitchFamily="34" charset="0"/>
              </a:rPr>
              <a:t>%</a:t>
            </a:r>
            <a:endParaRPr lang="es-CO" sz="1400" dirty="0">
              <a:latin typeface="Arial" panose="020B0604020202020204" pitchFamily="34" charset="0"/>
              <a:cs typeface="Arial" panose="020B0604020202020204" pitchFamily="34" charset="0"/>
            </a:endParaRPr>
          </a:p>
          <a:p>
            <a:r>
              <a:rPr lang="es-CO" sz="1400" b="1" dirty="0">
                <a:latin typeface="Arial" panose="020B0604020202020204" pitchFamily="34" charset="0"/>
                <a:cs typeface="Arial" panose="020B0604020202020204" pitchFamily="34" charset="0"/>
              </a:rPr>
              <a:t>Población </a:t>
            </a:r>
            <a:r>
              <a:rPr lang="es-CO" sz="1400" b="1" dirty="0" smtClean="0">
                <a:latin typeface="Arial" panose="020B0604020202020204" pitchFamily="34" charset="0"/>
                <a:cs typeface="Arial" panose="020B0604020202020204" pitchFamily="34" charset="0"/>
              </a:rPr>
              <a:t>beneficiada: </a:t>
            </a:r>
            <a:r>
              <a:rPr lang="es-CO" sz="1400" dirty="0" smtClean="0">
                <a:latin typeface="Arial" panose="020B0604020202020204" pitchFamily="34" charset="0"/>
                <a:cs typeface="Arial" panose="020B0604020202020204" pitchFamily="34" charset="0"/>
              </a:rPr>
              <a:t>595 Personas</a:t>
            </a:r>
            <a:endParaRPr lang="es-CO" sz="1400" dirty="0">
              <a:latin typeface="Arial" panose="020B0604020202020204" pitchFamily="34" charset="0"/>
              <a:cs typeface="Arial" panose="020B0604020202020204" pitchFamily="34" charset="0"/>
            </a:endParaRPr>
          </a:p>
        </p:txBody>
      </p:sp>
      <p:sp>
        <p:nvSpPr>
          <p:cNvPr id="11" name="Rectángulo 10"/>
          <p:cNvSpPr/>
          <p:nvPr/>
        </p:nvSpPr>
        <p:spPr>
          <a:xfrm>
            <a:off x="2498035" y="1640773"/>
            <a:ext cx="242374" cy="338554"/>
          </a:xfrm>
          <a:prstGeom prst="rect">
            <a:avLst/>
          </a:prstGeom>
        </p:spPr>
        <p:txBody>
          <a:bodyPr wrap="none">
            <a:spAutoFit/>
          </a:bodyPr>
          <a:lstStyle/>
          <a:p>
            <a:r>
              <a:rPr lang="es-ES_tradnl" sz="1600" dirty="0" smtClean="0">
                <a:latin typeface="Arial" panose="020B0604020202020204" pitchFamily="34" charset="0"/>
                <a:ea typeface="Calibri" panose="020F0502020204030204" pitchFamily="34" charset="0"/>
                <a:cs typeface="Arial" panose="020B0604020202020204" pitchFamily="34" charset="0"/>
              </a:rPr>
              <a:t> </a:t>
            </a:r>
            <a:endParaRPr lang="es-CO" sz="1600" dirty="0"/>
          </a:p>
        </p:txBody>
      </p:sp>
    </p:spTree>
    <p:extLst>
      <p:ext uri="{BB962C8B-B14F-4D97-AF65-F5344CB8AC3E}">
        <p14:creationId xmlns:p14="http://schemas.microsoft.com/office/powerpoint/2010/main" val="3902185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979712" y="116059"/>
            <a:ext cx="4572000" cy="369332"/>
          </a:xfrm>
          <a:prstGeom prst="rect">
            <a:avLst/>
          </a:prstGeom>
        </p:spPr>
        <p:txBody>
          <a:bodyPr>
            <a:spAutoFit/>
          </a:bodyPr>
          <a:lstStyle/>
          <a:p>
            <a:pPr algn="ctr"/>
            <a:r>
              <a:rPr lang="es-CO" b="1" dirty="0">
                <a:latin typeface="Arial" panose="020B0604020202020204" pitchFamily="34" charset="0"/>
                <a:cs typeface="Arial" panose="020B0604020202020204" pitchFamily="34" charset="0"/>
              </a:rPr>
              <a:t>CAPACITACION </a:t>
            </a:r>
            <a:r>
              <a:rPr lang="es-CO" b="1" dirty="0" smtClean="0">
                <a:latin typeface="Arial" panose="020B0604020202020204" pitchFamily="34" charset="0"/>
                <a:cs typeface="Arial" panose="020B0604020202020204" pitchFamily="34" charset="0"/>
              </a:rPr>
              <a:t>ALTO RENDIMIENTO </a:t>
            </a:r>
            <a:endParaRPr lang="es-CO" b="1" dirty="0">
              <a:latin typeface="Arial" panose="020B0604020202020204" pitchFamily="34" charset="0"/>
              <a:cs typeface="Arial" panose="020B0604020202020204" pitchFamily="34" charset="0"/>
            </a:endParaRPr>
          </a:p>
        </p:txBody>
      </p:sp>
      <p:sp>
        <p:nvSpPr>
          <p:cNvPr id="6" name="Rectángulo 5"/>
          <p:cNvSpPr/>
          <p:nvPr/>
        </p:nvSpPr>
        <p:spPr>
          <a:xfrm>
            <a:off x="539552" y="3781472"/>
            <a:ext cx="8280920"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Alto Rendimiento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dirty="0" smtClean="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Capacitar de manera virtual y/o presencial a 2000 personas relacionadas con las áreas Técnicas, Biomédicas y Juzgamientos del sistema Departamental del deporte.  </a:t>
            </a:r>
          </a:p>
          <a:p>
            <a:pPr algn="just"/>
            <a:r>
              <a:rPr lang="es-CO" sz="1200" dirty="0">
                <a:latin typeface="Arial" panose="020B0604020202020204" pitchFamily="34" charset="0"/>
                <a:cs typeface="Arial" panose="020B0604020202020204" pitchFamily="34" charset="0"/>
              </a:rPr>
              <a:t> </a:t>
            </a:r>
          </a:p>
        </p:txBody>
      </p:sp>
      <p:pic>
        <p:nvPicPr>
          <p:cNvPr id="7" name="Imagen 6" descr="C:\Users\SONY\AppData\Local\Temp\WhatsApp Image 2020-09-20 at 3.11.52 P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411510"/>
            <a:ext cx="2987824" cy="3240360"/>
          </a:xfrm>
          <a:prstGeom prst="rect">
            <a:avLst/>
          </a:prstGeom>
          <a:noFill/>
          <a:ln>
            <a:noFill/>
          </a:ln>
        </p:spPr>
      </p:pic>
      <p:sp>
        <p:nvSpPr>
          <p:cNvPr id="8" name="CuadroTexto 7"/>
          <p:cNvSpPr txBox="1"/>
          <p:nvPr/>
        </p:nvSpPr>
        <p:spPr>
          <a:xfrm>
            <a:off x="359024" y="852850"/>
            <a:ext cx="6192688" cy="1077218"/>
          </a:xfrm>
          <a:prstGeom prst="rect">
            <a:avLst/>
          </a:prstGeom>
          <a:noFill/>
        </p:spPr>
        <p:txBody>
          <a:bodyPr wrap="square" rtlCol="0">
            <a:spAutoFit/>
          </a:bodyPr>
          <a:lstStyle/>
          <a:p>
            <a:pPr algn="ctr"/>
            <a:r>
              <a:rPr lang="es-CO" sz="1600" b="1" dirty="0" smtClean="0">
                <a:latin typeface="Arial" panose="020B0604020202020204" pitchFamily="34" charset="0"/>
                <a:cs typeface="Arial" panose="020B0604020202020204" pitchFamily="34" charset="0"/>
              </a:rPr>
              <a:t>Seminario Internacional de Teoría y metodología del entrenamiento deportivo y ciencias aplicadas. </a:t>
            </a:r>
          </a:p>
          <a:p>
            <a:endParaRPr lang="es-CO" sz="1400" dirty="0" smtClean="0">
              <a:latin typeface="Arial" panose="020B0604020202020204" pitchFamily="34" charset="0"/>
              <a:cs typeface="Arial" panose="020B0604020202020204" pitchFamily="34" charset="0"/>
            </a:endParaRPr>
          </a:p>
          <a:p>
            <a:r>
              <a:rPr lang="es-CO" sz="1400" dirty="0" smtClean="0">
                <a:latin typeface="Arial" panose="020B0604020202020204" pitchFamily="34" charset="0"/>
                <a:cs typeface="Arial" panose="020B0604020202020204" pitchFamily="34" charset="0"/>
              </a:rPr>
              <a:t>Población Beneficiada</a:t>
            </a:r>
            <a:r>
              <a:rPr lang="es-CO" sz="1400" b="1" dirty="0" smtClean="0">
                <a:latin typeface="Arial" panose="020B0604020202020204" pitchFamily="34" charset="0"/>
                <a:cs typeface="Arial" panose="020B0604020202020204" pitchFamily="34" charset="0"/>
              </a:rPr>
              <a:t>: </a:t>
            </a:r>
            <a:r>
              <a:rPr lang="es-CO" sz="1400" dirty="0" smtClean="0">
                <a:latin typeface="Arial" panose="020B0604020202020204" pitchFamily="34" charset="0"/>
                <a:cs typeface="Arial" panose="020B0604020202020204" pitchFamily="34" charset="0"/>
              </a:rPr>
              <a:t>450 personas certificadas</a:t>
            </a:r>
            <a:r>
              <a:rPr lang="es-CO" sz="1600" dirty="0" smtClean="0">
                <a:latin typeface="Arial" panose="020B0604020202020204" pitchFamily="34" charset="0"/>
                <a:cs typeface="Arial" panose="020B0604020202020204" pitchFamily="34" charset="0"/>
              </a:rPr>
              <a:t>. </a:t>
            </a:r>
            <a:endParaRPr lang="es-CO" sz="1600" dirty="0">
              <a:latin typeface="Arial" panose="020B0604020202020204" pitchFamily="34" charset="0"/>
              <a:cs typeface="Arial" panose="020B0604020202020204" pitchFamily="34" charset="0"/>
            </a:endParaRPr>
          </a:p>
        </p:txBody>
      </p:sp>
      <p:sp>
        <p:nvSpPr>
          <p:cNvPr id="10" name="Rectángulo 9"/>
          <p:cNvSpPr/>
          <p:nvPr/>
        </p:nvSpPr>
        <p:spPr>
          <a:xfrm>
            <a:off x="-108520" y="2073934"/>
            <a:ext cx="5952459" cy="523220"/>
          </a:xfrm>
          <a:prstGeom prst="rect">
            <a:avLst/>
          </a:prstGeom>
        </p:spPr>
        <p:txBody>
          <a:bodyPr wrap="square">
            <a:spAutoFit/>
          </a:bodyPr>
          <a:lstStyle/>
          <a:p>
            <a:pPr marL="449580" algn="just">
              <a:spcAft>
                <a:spcPts val="0"/>
              </a:spcAft>
            </a:pPr>
            <a:r>
              <a:rPr lang="es-CO" sz="1400" dirty="0">
                <a:latin typeface="Arial" panose="020B0604020202020204" pitchFamily="34" charset="0"/>
                <a:ea typeface="Calibri" panose="020F0502020204030204" pitchFamily="34" charset="0"/>
                <a:cs typeface="Times New Roman" panose="02020603050405020304" pitchFamily="18" charset="0"/>
              </a:rPr>
              <a:t>S</a:t>
            </a:r>
            <a:r>
              <a:rPr lang="es-CO" sz="1400" dirty="0" smtClean="0">
                <a:latin typeface="Arial" panose="020B0604020202020204" pitchFamily="34" charset="0"/>
                <a:ea typeface="Calibri" panose="020F0502020204030204" pitchFamily="34" charset="0"/>
                <a:cs typeface="Times New Roman" panose="02020603050405020304" pitchFamily="18" charset="0"/>
              </a:rPr>
              <a:t>e </a:t>
            </a:r>
            <a:r>
              <a:rPr lang="es-CO" sz="1400" dirty="0">
                <a:latin typeface="Arial" panose="020B0604020202020204" pitchFamily="34" charset="0"/>
                <a:ea typeface="Calibri" panose="020F0502020204030204" pitchFamily="34" charset="0"/>
                <a:cs typeface="Times New Roman" panose="02020603050405020304" pitchFamily="18" charset="0"/>
              </a:rPr>
              <a:t>realizó de manera virtual los días 12 Y 13 de J</a:t>
            </a:r>
            <a:r>
              <a:rPr lang="es-CO" sz="1400" dirty="0" smtClean="0">
                <a:latin typeface="Arial" panose="020B0604020202020204" pitchFamily="34" charset="0"/>
                <a:ea typeface="Calibri" panose="020F0502020204030204" pitchFamily="34" charset="0"/>
                <a:cs typeface="Times New Roman" panose="02020603050405020304" pitchFamily="18" charset="0"/>
              </a:rPr>
              <a:t>unio del 2020 con ponentes de Cuba, México, España, Argentina y Chile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p:cNvPicPr/>
          <p:nvPr/>
        </p:nvPicPr>
        <p:blipFill>
          <a:blip r:embed="rId3" cstate="print">
            <a:extLst>
              <a:ext uri="{28A0092B-C50C-407E-A947-70E740481C1C}">
                <a14:useLocalDpi xmlns:a14="http://schemas.microsoft.com/office/drawing/2010/main" val="0"/>
              </a:ext>
            </a:extLst>
          </a:blip>
          <a:stretch>
            <a:fillRect/>
          </a:stretch>
        </p:blipFill>
        <p:spPr>
          <a:xfrm>
            <a:off x="7969342" y="-18209"/>
            <a:ext cx="995146" cy="789759"/>
          </a:xfrm>
          <a:prstGeom prst="rect">
            <a:avLst/>
          </a:prstGeom>
        </p:spPr>
      </p:pic>
      <p:sp>
        <p:nvSpPr>
          <p:cNvPr id="12" name="Rectángulo 11"/>
          <p:cNvSpPr/>
          <p:nvPr/>
        </p:nvSpPr>
        <p:spPr>
          <a:xfrm>
            <a:off x="334001" y="2904931"/>
            <a:ext cx="2920992" cy="307777"/>
          </a:xfrm>
          <a:prstGeom prst="rect">
            <a:avLst/>
          </a:prstGeom>
        </p:spPr>
        <p:txBody>
          <a:bodyPr wrap="none">
            <a:spAutoFit/>
          </a:bodyPr>
          <a:lstStyle/>
          <a:p>
            <a:r>
              <a:rPr lang="es-CO" sz="1400" dirty="0">
                <a:latin typeface="Arial" panose="020B0604020202020204" pitchFamily="34" charset="0"/>
                <a:cs typeface="Arial" panose="020B0604020202020204" pitchFamily="34" charset="0"/>
              </a:rPr>
              <a:t>Porcentaje de avance 2020: </a:t>
            </a:r>
            <a:r>
              <a:rPr lang="es-CO" sz="1400" dirty="0" smtClean="0">
                <a:latin typeface="Arial" panose="020B0604020202020204" pitchFamily="34" charset="0"/>
                <a:cs typeface="Arial" panose="020B0604020202020204" pitchFamily="34" charset="0"/>
              </a:rPr>
              <a:t>100%</a:t>
            </a:r>
            <a:endParaRPr lang="es-CO" sz="1400" dirty="0"/>
          </a:p>
        </p:txBody>
      </p:sp>
    </p:spTree>
    <p:extLst>
      <p:ext uri="{BB962C8B-B14F-4D97-AF65-F5344CB8AC3E}">
        <p14:creationId xmlns:p14="http://schemas.microsoft.com/office/powerpoint/2010/main" val="4175364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Users\SONY\AppData\Local\Temp\WhatsApp Image 2020-09-20 at 3.15.55 P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769809"/>
            <a:ext cx="3275856" cy="3314109"/>
          </a:xfrm>
          <a:prstGeom prst="rect">
            <a:avLst/>
          </a:prstGeom>
          <a:noFill/>
          <a:ln>
            <a:noFill/>
          </a:ln>
        </p:spPr>
      </p:pic>
      <p:sp>
        <p:nvSpPr>
          <p:cNvPr id="7" name="Rectángulo 6"/>
          <p:cNvSpPr/>
          <p:nvPr/>
        </p:nvSpPr>
        <p:spPr>
          <a:xfrm>
            <a:off x="1820927" y="123478"/>
            <a:ext cx="5882893" cy="646331"/>
          </a:xfrm>
          <a:prstGeom prst="rect">
            <a:avLst/>
          </a:prstGeom>
        </p:spPr>
        <p:txBody>
          <a:bodyPr wrap="none">
            <a:spAutoFit/>
          </a:bodyPr>
          <a:lstStyle/>
          <a:p>
            <a:pPr algn="ctr"/>
            <a:r>
              <a:rPr lang="es-CO" b="1" dirty="0" smtClean="0">
                <a:latin typeface="Arial" panose="020B0604020202020204" pitchFamily="34" charset="0"/>
                <a:cs typeface="Arial" panose="020B0604020202020204" pitchFamily="34" charset="0"/>
              </a:rPr>
              <a:t>PRIMER SEMINARIO DEL DEPORTE PARALIMPICO </a:t>
            </a:r>
          </a:p>
          <a:p>
            <a:pPr algn="ctr"/>
            <a:r>
              <a:rPr lang="es-CO" b="1" dirty="0" smtClean="0">
                <a:latin typeface="Arial" panose="020B0604020202020204" pitchFamily="34" charset="0"/>
                <a:cs typeface="Arial" panose="020B0604020202020204" pitchFamily="34" charset="0"/>
              </a:rPr>
              <a:t>EN SANTANDER </a:t>
            </a:r>
            <a:endParaRPr lang="es-CO" b="1" dirty="0">
              <a:latin typeface="Arial" panose="020B0604020202020204" pitchFamily="34" charset="0"/>
              <a:cs typeface="Arial" panose="020B0604020202020204" pitchFamily="34" charset="0"/>
            </a:endParaRPr>
          </a:p>
        </p:txBody>
      </p:sp>
      <p:sp>
        <p:nvSpPr>
          <p:cNvPr id="9" name="Rectángulo 8"/>
          <p:cNvSpPr/>
          <p:nvPr/>
        </p:nvSpPr>
        <p:spPr>
          <a:xfrm>
            <a:off x="0" y="1519084"/>
            <a:ext cx="5328592" cy="1815882"/>
          </a:xfrm>
          <a:prstGeom prst="rect">
            <a:avLst/>
          </a:prstGeom>
        </p:spPr>
        <p:txBody>
          <a:bodyPr wrap="square">
            <a:spAutoFit/>
          </a:bodyPr>
          <a:lstStyle/>
          <a:p>
            <a:pPr marL="449580" algn="just">
              <a:spcAft>
                <a:spcPts val="0"/>
              </a:spcAft>
            </a:pPr>
            <a:r>
              <a:rPr lang="es-CO" sz="1400" dirty="0">
                <a:latin typeface="Arial" panose="020B0604020202020204" pitchFamily="34" charset="0"/>
                <a:ea typeface="Calibri" panose="020F0502020204030204" pitchFamily="34" charset="0"/>
                <a:cs typeface="Times New Roman" panose="02020603050405020304" pitchFamily="18" charset="0"/>
              </a:rPr>
              <a:t>S</a:t>
            </a:r>
            <a:r>
              <a:rPr lang="es-CO" sz="1400" dirty="0" smtClean="0">
                <a:latin typeface="Arial" panose="020B0604020202020204" pitchFamily="34" charset="0"/>
                <a:ea typeface="Calibri" panose="020F0502020204030204" pitchFamily="34" charset="0"/>
                <a:cs typeface="Times New Roman" panose="02020603050405020304" pitchFamily="18" charset="0"/>
              </a:rPr>
              <a:t>e </a:t>
            </a:r>
            <a:r>
              <a:rPr lang="es-CO" sz="1400" dirty="0">
                <a:latin typeface="Arial" panose="020B0604020202020204" pitchFamily="34" charset="0"/>
                <a:ea typeface="Calibri" panose="020F0502020204030204" pitchFamily="34" charset="0"/>
                <a:cs typeface="Times New Roman" panose="02020603050405020304" pitchFamily="18" charset="0"/>
              </a:rPr>
              <a:t>realizó el primer seminario deporte paralímpico en Santander que se realizó del 14 de </a:t>
            </a:r>
            <a:r>
              <a:rPr lang="es-CO" sz="1400" dirty="0" smtClean="0">
                <a:latin typeface="Arial" panose="020B0604020202020204" pitchFamily="34" charset="0"/>
                <a:ea typeface="Calibri" panose="020F0502020204030204" pitchFamily="34" charset="0"/>
                <a:cs typeface="Times New Roman" panose="02020603050405020304" pitchFamily="18" charset="0"/>
              </a:rPr>
              <a:t>Julio </a:t>
            </a:r>
            <a:r>
              <a:rPr lang="es-CO" sz="1400" dirty="0">
                <a:latin typeface="Arial" panose="020B0604020202020204" pitchFamily="34" charset="0"/>
                <a:ea typeface="Calibri" panose="020F0502020204030204" pitchFamily="34" charset="0"/>
                <a:cs typeface="Times New Roman" panose="02020603050405020304" pitchFamily="18" charset="0"/>
              </a:rPr>
              <a:t>al 4 de </a:t>
            </a:r>
            <a:r>
              <a:rPr lang="es-CO" sz="1400" dirty="0" smtClean="0">
                <a:latin typeface="Arial" panose="020B0604020202020204" pitchFamily="34" charset="0"/>
                <a:ea typeface="Calibri" panose="020F0502020204030204" pitchFamily="34" charset="0"/>
                <a:cs typeface="Times New Roman" panose="02020603050405020304" pitchFamily="18" charset="0"/>
              </a:rPr>
              <a:t>agosto del 2020 con 14 ponencias  beneficiando al sector de discapacidad. </a:t>
            </a:r>
          </a:p>
          <a:p>
            <a:pPr marL="449580" algn="just">
              <a:spcAft>
                <a:spcPts val="0"/>
              </a:spcAft>
            </a:pPr>
            <a:endParaRPr lang="es-CO" sz="1400" dirty="0" smtClean="0">
              <a:latin typeface="Arial" panose="020B0604020202020204" pitchFamily="34" charset="0"/>
              <a:ea typeface="Calibri" panose="020F0502020204030204" pitchFamily="34" charset="0"/>
              <a:cs typeface="Times New Roman" panose="02020603050405020304" pitchFamily="18" charset="0"/>
            </a:endParaRPr>
          </a:p>
          <a:p>
            <a:pPr marL="449580" algn="just">
              <a:spcAft>
                <a:spcPts val="0"/>
              </a:spcAft>
            </a:pPr>
            <a:r>
              <a:rPr lang="es-CO" sz="1400" dirty="0">
                <a:latin typeface="Arial" panose="020B0604020202020204" pitchFamily="34" charset="0"/>
                <a:cs typeface="Arial" panose="020B0604020202020204" pitchFamily="34" charset="0"/>
              </a:rPr>
              <a:t>Porcentaje de avance </a:t>
            </a:r>
            <a:r>
              <a:rPr lang="es-CO" sz="1400" dirty="0" smtClean="0">
                <a:latin typeface="Arial" panose="020B0604020202020204" pitchFamily="34" charset="0"/>
                <a:cs typeface="Arial" panose="020B0604020202020204" pitchFamily="34" charset="0"/>
              </a:rPr>
              <a:t>2020: 100%</a:t>
            </a:r>
          </a:p>
          <a:p>
            <a:pPr marL="449580" algn="just">
              <a:spcAft>
                <a:spcPts val="0"/>
              </a:spcAft>
            </a:pPr>
            <a:endParaRPr lang="es-CO" sz="1400" dirty="0" smtClean="0">
              <a:latin typeface="Arial" panose="020B0604020202020204" pitchFamily="34" charset="0"/>
              <a:ea typeface="Calibri" panose="020F0502020204030204" pitchFamily="34" charset="0"/>
              <a:cs typeface="Times New Roman" panose="02020603050405020304" pitchFamily="18" charset="0"/>
            </a:endParaRPr>
          </a:p>
          <a:p>
            <a:pPr marL="449580" algn="just">
              <a:spcAft>
                <a:spcPts val="0"/>
              </a:spcAft>
            </a:pPr>
            <a:r>
              <a:rPr lang="es-CO" sz="1400" dirty="0" smtClean="0">
                <a:latin typeface="Arial" panose="020B0604020202020204" pitchFamily="34" charset="0"/>
                <a:ea typeface="Calibri" panose="020F0502020204030204" pitchFamily="34" charset="0"/>
                <a:cs typeface="Times New Roman" panose="02020603050405020304" pitchFamily="18" charset="0"/>
              </a:rPr>
              <a:t>Población Beneficiada: 100 </a:t>
            </a:r>
            <a:r>
              <a:rPr lang="es-CO" sz="1400" dirty="0">
                <a:latin typeface="Arial" panose="020B0604020202020204" pitchFamily="34" charset="0"/>
                <a:ea typeface="Calibri" panose="020F0502020204030204" pitchFamily="34" charset="0"/>
                <a:cs typeface="Times New Roman" panose="02020603050405020304" pitchFamily="18" charset="0"/>
              </a:rPr>
              <a:t>personas.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p:cNvPicPr/>
          <p:nvPr/>
        </p:nvPicPr>
        <p:blipFill>
          <a:blip r:embed="rId3" cstate="print">
            <a:extLst>
              <a:ext uri="{28A0092B-C50C-407E-A947-70E740481C1C}">
                <a14:useLocalDpi xmlns:a14="http://schemas.microsoft.com/office/drawing/2010/main" val="0"/>
              </a:ext>
            </a:extLst>
          </a:blip>
          <a:stretch>
            <a:fillRect/>
          </a:stretch>
        </p:blipFill>
        <p:spPr>
          <a:xfrm>
            <a:off x="8149900" y="301757"/>
            <a:ext cx="995146" cy="936104"/>
          </a:xfrm>
          <a:prstGeom prst="rect">
            <a:avLst/>
          </a:prstGeom>
        </p:spPr>
      </p:pic>
      <p:sp>
        <p:nvSpPr>
          <p:cNvPr id="12" name="Rectángulo 11"/>
          <p:cNvSpPr/>
          <p:nvPr/>
        </p:nvSpPr>
        <p:spPr>
          <a:xfrm>
            <a:off x="210983" y="3853085"/>
            <a:ext cx="8280920"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Alto Rendimiento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dirty="0" smtClean="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Capacitar de manera virtual y/o presencial a 2000 personas relacionadas con las áreas Técnicas, Biomédicas y Juzgamientos del sistema Departamental del deporte.  </a:t>
            </a:r>
          </a:p>
          <a:p>
            <a:pPr algn="just"/>
            <a:r>
              <a:rPr lang="es-CO" sz="1200" dirty="0">
                <a:latin typeface="Arial" panose="020B0604020202020204" pitchFamily="34" charset="0"/>
                <a:cs typeface="Arial" panose="020B0604020202020204" pitchFamily="34" charset="0"/>
              </a:rPr>
              <a:t> </a:t>
            </a:r>
          </a:p>
        </p:txBody>
      </p:sp>
      <p:sp>
        <p:nvSpPr>
          <p:cNvPr id="13" name="Rectángulo 12"/>
          <p:cNvSpPr/>
          <p:nvPr/>
        </p:nvSpPr>
        <p:spPr>
          <a:xfrm>
            <a:off x="1059124" y="834119"/>
            <a:ext cx="4572000" cy="646331"/>
          </a:xfrm>
          <a:prstGeom prst="rect">
            <a:avLst/>
          </a:prstGeom>
        </p:spPr>
        <p:txBody>
          <a:bodyPr>
            <a:spAutoFit/>
          </a:bodyPr>
          <a:lstStyle/>
          <a:p>
            <a:pPr algn="ctr"/>
            <a:r>
              <a:rPr lang="es-CO" b="1" dirty="0" smtClean="0">
                <a:latin typeface="Arial" panose="020B0604020202020204" pitchFamily="34" charset="0"/>
                <a:ea typeface="Calibri" panose="020F0502020204030204" pitchFamily="34" charset="0"/>
                <a:cs typeface="Times New Roman" panose="02020603050405020304" pitchFamily="18" charset="0"/>
              </a:rPr>
              <a:t>Primer </a:t>
            </a:r>
            <a:r>
              <a:rPr lang="es-CO" b="1" dirty="0">
                <a:latin typeface="Arial" panose="020B0604020202020204" pitchFamily="34" charset="0"/>
                <a:ea typeface="Calibri" panose="020F0502020204030204" pitchFamily="34" charset="0"/>
                <a:cs typeface="Times New Roman" panose="02020603050405020304" pitchFamily="18" charset="0"/>
              </a:rPr>
              <a:t>seminario </a:t>
            </a:r>
            <a:r>
              <a:rPr lang="es-CO" b="1" dirty="0" smtClean="0">
                <a:latin typeface="Arial" panose="020B0604020202020204" pitchFamily="34" charset="0"/>
                <a:ea typeface="Calibri" panose="020F0502020204030204" pitchFamily="34" charset="0"/>
                <a:cs typeface="Times New Roman" panose="02020603050405020304" pitchFamily="18" charset="0"/>
              </a:rPr>
              <a:t>Deporte Paralímpico </a:t>
            </a:r>
            <a:r>
              <a:rPr lang="es-CO" b="1" dirty="0">
                <a:latin typeface="Arial" panose="020B0604020202020204" pitchFamily="34" charset="0"/>
                <a:ea typeface="Calibri" panose="020F0502020204030204" pitchFamily="34" charset="0"/>
                <a:cs typeface="Times New Roman" panose="02020603050405020304" pitchFamily="18" charset="0"/>
              </a:rPr>
              <a:t>en Santander </a:t>
            </a:r>
            <a:endParaRPr lang="es-CO" b="1" dirty="0"/>
          </a:p>
        </p:txBody>
      </p:sp>
    </p:spTree>
    <p:extLst>
      <p:ext uri="{BB962C8B-B14F-4D97-AF65-F5344CB8AC3E}">
        <p14:creationId xmlns:p14="http://schemas.microsoft.com/office/powerpoint/2010/main" val="3773903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79512" y="3846706"/>
            <a:ext cx="8064896" cy="1200330"/>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Alto Rendimiento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dirty="0" smtClean="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Capacitar de manera virtual y/o presencial a 2000 personas relacionadas con las áreas Técnicas, Biomédicas y Juzgamientos del sistema Departamental del deporte.  </a:t>
            </a:r>
          </a:p>
          <a:p>
            <a:pPr algn="just"/>
            <a:r>
              <a:rPr lang="es-CO" sz="1200" dirty="0">
                <a:latin typeface="Arial" panose="020B0604020202020204" pitchFamily="34" charset="0"/>
                <a:cs typeface="Arial" panose="020B0604020202020204" pitchFamily="34" charset="0"/>
              </a:rPr>
              <a:t> </a:t>
            </a: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0"/>
            <a:ext cx="2827717" cy="3723879"/>
          </a:xfrm>
          <a:prstGeom prst="rect">
            <a:avLst/>
          </a:prstGeom>
        </p:spPr>
      </p:pic>
      <p:pic>
        <p:nvPicPr>
          <p:cNvPr id="7" name="Imagen 6"/>
          <p:cNvPicPr/>
          <p:nvPr/>
        </p:nvPicPr>
        <p:blipFill>
          <a:blip r:embed="rId3" cstate="print">
            <a:extLst>
              <a:ext uri="{28A0092B-C50C-407E-A947-70E740481C1C}">
                <a14:useLocalDpi xmlns:a14="http://schemas.microsoft.com/office/drawing/2010/main" val="0"/>
              </a:ext>
            </a:extLst>
          </a:blip>
          <a:stretch>
            <a:fillRect/>
          </a:stretch>
        </p:blipFill>
        <p:spPr>
          <a:xfrm>
            <a:off x="8148854" y="-91543"/>
            <a:ext cx="995146" cy="936104"/>
          </a:xfrm>
          <a:prstGeom prst="rect">
            <a:avLst/>
          </a:prstGeom>
        </p:spPr>
      </p:pic>
      <p:sp>
        <p:nvSpPr>
          <p:cNvPr id="10" name="Rectángulo 9"/>
          <p:cNvSpPr/>
          <p:nvPr/>
        </p:nvSpPr>
        <p:spPr>
          <a:xfrm>
            <a:off x="1619672" y="214670"/>
            <a:ext cx="4572000" cy="646331"/>
          </a:xfrm>
          <a:prstGeom prst="rect">
            <a:avLst/>
          </a:prstGeom>
        </p:spPr>
        <p:txBody>
          <a:bodyPr>
            <a:spAutoFit/>
          </a:bodyPr>
          <a:lstStyle/>
          <a:p>
            <a:pPr algn="ctr"/>
            <a:r>
              <a:rPr lang="es-CO" b="1" dirty="0" smtClean="0">
                <a:latin typeface="Arial" panose="020B0604020202020204" pitchFamily="34" charset="0"/>
                <a:cs typeface="Arial" panose="020B0604020202020204" pitchFamily="34" charset="0"/>
              </a:rPr>
              <a:t>SEMINARIO DE PLANIFICACION DEL ENTRENAMIENTO DEPORTIVO </a:t>
            </a:r>
            <a:endParaRPr lang="es-CO" b="1" dirty="0">
              <a:latin typeface="Arial" panose="020B0604020202020204" pitchFamily="34" charset="0"/>
              <a:cs typeface="Arial" panose="020B0604020202020204" pitchFamily="34" charset="0"/>
            </a:endParaRPr>
          </a:p>
        </p:txBody>
      </p:sp>
      <p:sp>
        <p:nvSpPr>
          <p:cNvPr id="11" name="Rectángulo 10"/>
          <p:cNvSpPr/>
          <p:nvPr/>
        </p:nvSpPr>
        <p:spPr>
          <a:xfrm>
            <a:off x="-279042" y="1203598"/>
            <a:ext cx="6284101" cy="1600438"/>
          </a:xfrm>
          <a:prstGeom prst="rect">
            <a:avLst/>
          </a:prstGeom>
        </p:spPr>
        <p:txBody>
          <a:bodyPr wrap="square">
            <a:spAutoFit/>
          </a:bodyPr>
          <a:lstStyle/>
          <a:p>
            <a:pPr marL="449580" algn="just">
              <a:spcAft>
                <a:spcPts val="0"/>
              </a:spcAft>
            </a:pPr>
            <a:r>
              <a:rPr lang="es-CO" sz="1400" dirty="0">
                <a:latin typeface="Arial" panose="020B0604020202020204" pitchFamily="34" charset="0"/>
                <a:ea typeface="Calibri" panose="020F0502020204030204" pitchFamily="34" charset="0"/>
                <a:cs typeface="Times New Roman" panose="02020603050405020304" pitchFamily="18" charset="0"/>
              </a:rPr>
              <a:t>Se realizó el primer seminario deporte paralímpico en Santander que se realizó del 14 de Julio al 4 de agosto del 2020 con 14 ponencias  beneficiando al sector de discapacidad. </a:t>
            </a:r>
          </a:p>
          <a:p>
            <a:pPr marL="449580" algn="just">
              <a:spcAft>
                <a:spcPts val="0"/>
              </a:spcAft>
            </a:pPr>
            <a:endParaRPr lang="es-CO" sz="1400" dirty="0">
              <a:latin typeface="Arial" panose="020B0604020202020204" pitchFamily="34" charset="0"/>
              <a:ea typeface="Calibri" panose="020F0502020204030204" pitchFamily="34" charset="0"/>
              <a:cs typeface="Times New Roman" panose="02020603050405020304" pitchFamily="18" charset="0"/>
            </a:endParaRPr>
          </a:p>
          <a:p>
            <a:pPr marL="449580" algn="just">
              <a:spcAft>
                <a:spcPts val="0"/>
              </a:spcAft>
            </a:pPr>
            <a:r>
              <a:rPr lang="es-CO" sz="1400" dirty="0">
                <a:latin typeface="Arial" panose="020B0604020202020204" pitchFamily="34" charset="0"/>
                <a:cs typeface="Arial" panose="020B0604020202020204" pitchFamily="34" charset="0"/>
              </a:rPr>
              <a:t>Porcentaje de avance 2020: 100%</a:t>
            </a:r>
          </a:p>
          <a:p>
            <a:pPr marL="449580" algn="just">
              <a:spcAft>
                <a:spcPts val="0"/>
              </a:spcAft>
            </a:pPr>
            <a:endParaRPr lang="es-CO" sz="1400" dirty="0">
              <a:latin typeface="Arial" panose="020B0604020202020204" pitchFamily="34" charset="0"/>
              <a:ea typeface="Calibri" panose="020F0502020204030204" pitchFamily="34" charset="0"/>
              <a:cs typeface="Times New Roman" panose="02020603050405020304" pitchFamily="18" charset="0"/>
            </a:endParaRPr>
          </a:p>
          <a:p>
            <a:pPr marL="449580" algn="just">
              <a:spcAft>
                <a:spcPts val="0"/>
              </a:spcAft>
            </a:pPr>
            <a:r>
              <a:rPr lang="es-CO" sz="1400" dirty="0">
                <a:latin typeface="Arial" panose="020B0604020202020204" pitchFamily="34" charset="0"/>
                <a:ea typeface="Calibri" panose="020F0502020204030204" pitchFamily="34" charset="0"/>
                <a:cs typeface="Times New Roman" panose="02020603050405020304" pitchFamily="18" charset="0"/>
              </a:rPr>
              <a:t>Población Beneficiada</a:t>
            </a:r>
            <a:r>
              <a:rPr lang="es-CO" sz="1400" dirty="0" smtClean="0">
                <a:latin typeface="Arial" panose="020B0604020202020204" pitchFamily="34" charset="0"/>
                <a:ea typeface="Calibri" panose="020F0502020204030204" pitchFamily="34" charset="0"/>
                <a:cs typeface="Times New Roman" panose="02020603050405020304" pitchFamily="18" charset="0"/>
              </a:rPr>
              <a:t>: 600 Personas</a:t>
            </a:r>
            <a:endParaRPr lang="es-CO"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4245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051720" y="37708"/>
            <a:ext cx="5256584" cy="923330"/>
          </a:xfrm>
          <a:prstGeom prst="rect">
            <a:avLst/>
          </a:prstGeom>
          <a:noFill/>
        </p:spPr>
        <p:txBody>
          <a:bodyPr wrap="square" rtlCol="0">
            <a:spAutoFit/>
          </a:bodyPr>
          <a:lstStyle/>
          <a:p>
            <a:pPr algn="ctr"/>
            <a:r>
              <a:rPr lang="es-CO" b="1" dirty="0" smtClean="0">
                <a:latin typeface="Arial" panose="020B0604020202020204" pitchFamily="34" charset="0"/>
                <a:cs typeface="Arial" panose="020B0604020202020204" pitchFamily="34" charset="0"/>
              </a:rPr>
              <a:t>CURSO DE INICIACION EN ACTIVIDAD FISICA DIRGIDA MUSICALIZADA  Y HABITOS Y ESTILOS DE VIDA SALUDABLE. </a:t>
            </a:r>
            <a:endParaRPr lang="es-CO" b="1" dirty="0">
              <a:latin typeface="Arial" panose="020B0604020202020204" pitchFamily="34" charset="0"/>
              <a:cs typeface="Arial" panose="020B0604020202020204" pitchFamily="34" charset="0"/>
            </a:endParaRPr>
          </a:p>
        </p:txBody>
      </p:sp>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8118429" y="31321"/>
            <a:ext cx="995146" cy="936104"/>
          </a:xfrm>
          <a:prstGeom prst="rect">
            <a:avLst/>
          </a:prstGeom>
        </p:spPr>
      </p:pic>
      <p:sp>
        <p:nvSpPr>
          <p:cNvPr id="6" name="Rectángulo 5"/>
          <p:cNvSpPr/>
          <p:nvPr/>
        </p:nvSpPr>
        <p:spPr>
          <a:xfrm>
            <a:off x="395536" y="3795886"/>
            <a:ext cx="8280920"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social comunitario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lvl="0"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dirty="0" smtClean="0">
                <a:latin typeface="Arial" panose="020B0604020202020204" pitchFamily="34" charset="0"/>
                <a:cs typeface="Arial" panose="020B0604020202020204" pitchFamily="34" charset="0"/>
              </a:rPr>
              <a:t>.</a:t>
            </a:r>
            <a:r>
              <a:rPr lang="es-CO" sz="1200" dirty="0">
                <a:latin typeface="Arial" panose="020B0604020202020204" pitchFamily="34" charset="0"/>
                <a:cs typeface="Arial" panose="020B0604020202020204" pitchFamily="34" charset="0"/>
              </a:rPr>
              <a:t> </a:t>
            </a:r>
            <a:r>
              <a:rPr lang="es-CO" sz="1200" dirty="0">
                <a:latin typeface="Arial" panose="020B0604020202020204" pitchFamily="34" charset="0"/>
                <a:ea typeface="Arial Narrow"/>
                <a:cs typeface="Arial" panose="020B0604020202020204" pitchFamily="34" charset="0"/>
                <a:sym typeface="Arial Narrow"/>
              </a:rPr>
              <a:t>Capacitar de forma virtual y/o presencial en recreación comunitaria, actividad física y/o procesos de inclusión a 2.500 personas con enfoque diferencial de género,  </a:t>
            </a:r>
            <a:r>
              <a:rPr lang="es-CO" sz="1200" dirty="0" smtClean="0">
                <a:latin typeface="Arial" panose="020B0604020202020204" pitchFamily="34" charset="0"/>
                <a:ea typeface="Arial Narrow"/>
                <a:cs typeface="Arial" panose="020B0604020202020204" pitchFamily="34" charset="0"/>
                <a:sym typeface="Arial Narrow"/>
              </a:rPr>
              <a:t>étnico cultural</a:t>
            </a:r>
            <a:r>
              <a:rPr lang="es-CO" sz="1200" dirty="0">
                <a:latin typeface="Arial" panose="020B0604020202020204" pitchFamily="34" charset="0"/>
                <a:ea typeface="Arial Narrow"/>
                <a:cs typeface="Arial" panose="020B0604020202020204" pitchFamily="34" charset="0"/>
                <a:sym typeface="Arial Narrow"/>
              </a:rPr>
              <a:t>, víctimas del conflicto, reintegrados y reincorporados en el periodo de gobierno</a:t>
            </a:r>
            <a:r>
              <a:rPr lang="es-CO" sz="1200" dirty="0" smtClean="0">
                <a:latin typeface="Arial Narrow"/>
                <a:ea typeface="Arial Narrow"/>
                <a:cs typeface="Arial Narrow"/>
                <a:sym typeface="Arial Narrow"/>
              </a:rPr>
              <a:t>.</a:t>
            </a:r>
            <a:endParaRPr lang="es-CO" sz="1200" dirty="0">
              <a:solidFill>
                <a:srgbClr val="000000"/>
              </a:solidFill>
              <a:latin typeface="Arial Narrow"/>
              <a:ea typeface="Arial Narrow"/>
              <a:cs typeface="Arial Narrow"/>
              <a:sym typeface="Arial Narrow"/>
            </a:endParaRPr>
          </a:p>
        </p:txBody>
      </p:sp>
      <p:pic>
        <p:nvPicPr>
          <p:cNvPr id="7" name="Imagen 6"/>
          <p:cNvPicPr>
            <a:picLocks noChangeAspect="1"/>
          </p:cNvPicPr>
          <p:nvPr/>
        </p:nvPicPr>
        <p:blipFill>
          <a:blip r:embed="rId3"/>
          <a:stretch>
            <a:fillRect/>
          </a:stretch>
        </p:blipFill>
        <p:spPr>
          <a:xfrm>
            <a:off x="5569108" y="1075931"/>
            <a:ext cx="3478392" cy="2605062"/>
          </a:xfrm>
          <a:prstGeom prst="rect">
            <a:avLst/>
          </a:prstGeom>
        </p:spPr>
      </p:pic>
      <p:sp>
        <p:nvSpPr>
          <p:cNvPr id="8" name="CuadroTexto 7"/>
          <p:cNvSpPr txBox="1"/>
          <p:nvPr/>
        </p:nvSpPr>
        <p:spPr>
          <a:xfrm>
            <a:off x="399118" y="1347614"/>
            <a:ext cx="4892961" cy="1600438"/>
          </a:xfrm>
          <a:prstGeom prst="rect">
            <a:avLst/>
          </a:prstGeom>
          <a:noFill/>
        </p:spPr>
        <p:txBody>
          <a:bodyPr wrap="square" rtlCol="0">
            <a:spAutoFit/>
          </a:bodyPr>
          <a:lstStyle/>
          <a:p>
            <a:pPr algn="just"/>
            <a:r>
              <a:rPr lang="es-CO" sz="1400" b="1" dirty="0" smtClean="0">
                <a:latin typeface="Arial" panose="020B0604020202020204" pitchFamily="34" charset="0"/>
                <a:cs typeface="Arial" panose="020B0604020202020204" pitchFamily="34" charset="0"/>
              </a:rPr>
              <a:t>POBLACION BENEFICIADA: </a:t>
            </a:r>
            <a:r>
              <a:rPr lang="es-CO" sz="1400" dirty="0" smtClean="0">
                <a:latin typeface="Arial" panose="020B0604020202020204" pitchFamily="34" charset="0"/>
                <a:cs typeface="Arial" panose="020B0604020202020204" pitchFamily="34" charset="0"/>
              </a:rPr>
              <a:t>50 Personas </a:t>
            </a:r>
          </a:p>
          <a:p>
            <a:pPr algn="just"/>
            <a:endParaRPr lang="es-CO" sz="1400" dirty="0">
              <a:latin typeface="Arial" panose="020B0604020202020204" pitchFamily="34" charset="0"/>
              <a:cs typeface="Arial" panose="020B0604020202020204" pitchFamily="34" charset="0"/>
            </a:endParaRPr>
          </a:p>
          <a:p>
            <a:pPr algn="just"/>
            <a:r>
              <a:rPr lang="es-CO" sz="1400" dirty="0" smtClean="0">
                <a:latin typeface="Arial" panose="020B0604020202020204" pitchFamily="34" charset="0"/>
                <a:cs typeface="Arial" panose="020B0604020202020204" pitchFamily="34" charset="0"/>
              </a:rPr>
              <a:t>Se Realizo el curso de iniciación en actividad física dirigida musicalizada de manera presencial, el cual busca capacitar las diferentes personas de los municipios de Santander con el fin de irradiar el programa hábitos  y estilos de vida saludable. </a:t>
            </a:r>
            <a:endParaRPr lang="es-CO"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0299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313179" y="3322930"/>
            <a:ext cx="1332378" cy="850672"/>
          </a:xfrm>
          <a:prstGeom prst="rect">
            <a:avLst/>
          </a:prstGeom>
        </p:spPr>
      </p:pic>
      <p:sp>
        <p:nvSpPr>
          <p:cNvPr id="5" name="Rectángulo 4"/>
          <p:cNvSpPr/>
          <p:nvPr/>
        </p:nvSpPr>
        <p:spPr>
          <a:xfrm>
            <a:off x="344758" y="3695396"/>
            <a:ext cx="8280920"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social comunitario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lvl="0"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dirty="0" smtClean="0">
                <a:latin typeface="Arial" panose="020B0604020202020204" pitchFamily="34" charset="0"/>
                <a:cs typeface="Arial" panose="020B0604020202020204" pitchFamily="34" charset="0"/>
              </a:rPr>
              <a:t>. </a:t>
            </a:r>
            <a:r>
              <a:rPr lang="es-CO" sz="1200" dirty="0">
                <a:latin typeface="Arial" panose="020B0604020202020204" pitchFamily="34" charset="0"/>
                <a:ea typeface="Arial Narrow"/>
                <a:cs typeface="Arial" panose="020B0604020202020204" pitchFamily="34" charset="0"/>
                <a:sym typeface="Arial Narrow"/>
              </a:rPr>
              <a:t>Fomentar de manera virtual y/o presencial la actividad física, los hábitos y estilos de vida saludable y la alimentación sana en la  población santandereana, a través de grupos regulares y no regulares de todas las edades impactando a 12.000 personas con enfoque diferencial de género y  </a:t>
            </a:r>
            <a:r>
              <a:rPr lang="es-CO" sz="1200" dirty="0" smtClean="0">
                <a:latin typeface="Arial" panose="020B0604020202020204" pitchFamily="34" charset="0"/>
                <a:ea typeface="Arial Narrow"/>
                <a:cs typeface="Arial" panose="020B0604020202020204" pitchFamily="34" charset="0"/>
                <a:sym typeface="Arial Narrow"/>
              </a:rPr>
              <a:t>étnico cultural</a:t>
            </a:r>
            <a:r>
              <a:rPr lang="es-CO" sz="1200" dirty="0">
                <a:latin typeface="Arial" panose="020B0604020202020204" pitchFamily="34" charset="0"/>
                <a:ea typeface="Arial Narrow"/>
                <a:cs typeface="Arial" panose="020B0604020202020204" pitchFamily="34" charset="0"/>
                <a:sym typeface="Arial Narrow"/>
              </a:rPr>
              <a:t>. </a:t>
            </a:r>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p:txBody>
      </p:sp>
      <p:sp>
        <p:nvSpPr>
          <p:cNvPr id="6" name="Rectángulo 5"/>
          <p:cNvSpPr/>
          <p:nvPr/>
        </p:nvSpPr>
        <p:spPr>
          <a:xfrm>
            <a:off x="2096125" y="158614"/>
            <a:ext cx="4572000" cy="861774"/>
          </a:xfrm>
          <a:prstGeom prst="rect">
            <a:avLst/>
          </a:prstGeom>
        </p:spPr>
        <p:txBody>
          <a:bodyPr>
            <a:spAutoFit/>
          </a:bodyPr>
          <a:lstStyle/>
          <a:p>
            <a:pPr algn="ctr">
              <a:spcAft>
                <a:spcPts val="0"/>
              </a:spcAft>
            </a:pPr>
            <a:r>
              <a:rPr lang="es-ES" b="1" i="1" dirty="0">
                <a:latin typeface="Arial" panose="020B0604020202020204" pitchFamily="34" charset="0"/>
                <a:ea typeface="Arial" panose="020B0604020202020204" pitchFamily="34" charset="0"/>
              </a:rPr>
              <a:t>“</a:t>
            </a:r>
            <a:r>
              <a:rPr lang="es-ES" sz="1600" b="1" i="1" dirty="0">
                <a:latin typeface="Arial" panose="020B0604020202020204" pitchFamily="34" charset="0"/>
                <a:ea typeface="Arial" panose="020B0604020202020204" pitchFamily="34" charset="0"/>
              </a:rPr>
              <a:t>SANTANDER SE ACTIVA PARA EL MUNDO” en la estrategia HABITOS Y ESTILOS DE VIDA SALUDABLES MINDEPORTES (HEVS)</a:t>
            </a:r>
            <a:endParaRPr lang="es-CO" sz="1600" b="1" dirty="0">
              <a:effectLst/>
              <a:latin typeface="Arial" panose="020B0604020202020204" pitchFamily="34" charset="0"/>
              <a:ea typeface="Arial" panose="020B0604020202020204" pitchFamily="34" charset="0"/>
            </a:endParaRPr>
          </a:p>
        </p:txBody>
      </p:sp>
      <p:pic>
        <p:nvPicPr>
          <p:cNvPr id="7" name="Imagen 6"/>
          <p:cNvPicPr>
            <a:picLocks noChangeAspect="1"/>
          </p:cNvPicPr>
          <p:nvPr/>
        </p:nvPicPr>
        <p:blipFill>
          <a:blip r:embed="rId3"/>
          <a:stretch>
            <a:fillRect/>
          </a:stretch>
        </p:blipFill>
        <p:spPr>
          <a:xfrm>
            <a:off x="5105231" y="1163134"/>
            <a:ext cx="4024300" cy="2263669"/>
          </a:xfrm>
          <a:prstGeom prst="rect">
            <a:avLst/>
          </a:prstGeom>
        </p:spPr>
      </p:pic>
      <p:sp>
        <p:nvSpPr>
          <p:cNvPr id="8" name="CuadroTexto 7"/>
          <p:cNvSpPr txBox="1"/>
          <p:nvPr/>
        </p:nvSpPr>
        <p:spPr>
          <a:xfrm>
            <a:off x="238436" y="1163134"/>
            <a:ext cx="4765612" cy="2246769"/>
          </a:xfrm>
          <a:prstGeom prst="rect">
            <a:avLst/>
          </a:prstGeom>
          <a:noFill/>
        </p:spPr>
        <p:txBody>
          <a:bodyPr wrap="square" rtlCol="0">
            <a:spAutoFit/>
          </a:bodyPr>
          <a:lstStyle/>
          <a:p>
            <a:r>
              <a:rPr lang="es-CO" sz="1400" b="1" dirty="0" smtClean="0">
                <a:latin typeface="Arial" panose="020B0604020202020204" pitchFamily="34" charset="0"/>
                <a:cs typeface="Arial" panose="020B0604020202020204" pitchFamily="34" charset="0"/>
              </a:rPr>
              <a:t>Población beneficiada: </a:t>
            </a:r>
            <a:r>
              <a:rPr lang="es-CO" sz="1400" dirty="0" smtClean="0">
                <a:latin typeface="Arial" panose="020B0604020202020204" pitchFamily="34" charset="0"/>
                <a:cs typeface="Arial" panose="020B0604020202020204" pitchFamily="34" charset="0"/>
              </a:rPr>
              <a:t>2.754 personas </a:t>
            </a:r>
          </a:p>
          <a:p>
            <a:r>
              <a:rPr lang="es-CO" sz="1400" b="1" dirty="0" smtClean="0">
                <a:latin typeface="Arial" panose="020B0604020202020204" pitchFamily="34" charset="0"/>
                <a:cs typeface="Arial" panose="020B0604020202020204" pitchFamily="34" charset="0"/>
              </a:rPr>
              <a:t>Inversión total</a:t>
            </a:r>
            <a:r>
              <a:rPr lang="es-CO" sz="1400" dirty="0" smtClean="0">
                <a:latin typeface="Arial" panose="020B0604020202020204" pitchFamily="34" charset="0"/>
                <a:cs typeface="Arial" panose="020B0604020202020204" pitchFamily="34" charset="0"/>
              </a:rPr>
              <a:t>:  $ 261.391.832</a:t>
            </a:r>
          </a:p>
          <a:p>
            <a:r>
              <a:rPr lang="es-CO" sz="1400" b="1" dirty="0" smtClean="0">
                <a:latin typeface="Arial" panose="020B0604020202020204" pitchFamily="34" charset="0"/>
                <a:cs typeface="Arial" panose="020B0604020202020204" pitchFamily="34" charset="0"/>
              </a:rPr>
              <a:t>Aporte Departamento: </a:t>
            </a:r>
            <a:r>
              <a:rPr lang="es-CO" sz="1400" dirty="0" smtClean="0">
                <a:latin typeface="Arial" panose="020B0604020202020204" pitchFamily="34" charset="0"/>
                <a:cs typeface="Arial" panose="020B0604020202020204" pitchFamily="34" charset="0"/>
              </a:rPr>
              <a:t>$ 70.000.000</a:t>
            </a:r>
          </a:p>
          <a:p>
            <a:r>
              <a:rPr lang="es-CO" sz="1400" b="1" dirty="0" smtClean="0">
                <a:latin typeface="Arial" panose="020B0604020202020204" pitchFamily="34" charset="0"/>
                <a:cs typeface="Arial" panose="020B0604020202020204" pitchFamily="34" charset="0"/>
              </a:rPr>
              <a:t>Aporte Mindeporte</a:t>
            </a:r>
            <a:r>
              <a:rPr lang="es-CO" sz="1400" dirty="0" smtClean="0">
                <a:latin typeface="Arial" panose="020B0604020202020204" pitchFamily="34" charset="0"/>
                <a:cs typeface="Arial" panose="020B0604020202020204" pitchFamily="34" charset="0"/>
              </a:rPr>
              <a:t>: $ 191.391.832 </a:t>
            </a:r>
          </a:p>
          <a:p>
            <a:endParaRPr lang="es-CO" sz="1400" dirty="0" smtClean="0">
              <a:latin typeface="Arial" panose="020B0604020202020204" pitchFamily="34" charset="0"/>
              <a:cs typeface="Arial" panose="020B0604020202020204" pitchFamily="34" charset="0"/>
            </a:endParaRPr>
          </a:p>
          <a:p>
            <a:pPr algn="just"/>
            <a:r>
              <a:rPr lang="es-CO" sz="1400" b="1" dirty="0" smtClean="0">
                <a:latin typeface="Arial" panose="020B0604020202020204" pitchFamily="34" charset="0"/>
                <a:cs typeface="Arial" panose="020B0604020202020204" pitchFamily="34" charset="0"/>
              </a:rPr>
              <a:t>Municipios: </a:t>
            </a:r>
            <a:r>
              <a:rPr lang="es-CO" sz="1400" dirty="0" smtClean="0">
                <a:latin typeface="Arial" panose="020B0604020202020204" pitchFamily="34" charset="0"/>
                <a:cs typeface="Arial" panose="020B0604020202020204" pitchFamily="34" charset="0"/>
              </a:rPr>
              <a:t>Bucaramanga, Girón, Lebrija, Floridablanca  San Gil, Socorro, Piedecuesta, Málaga, Concepción Matanza, Surata, California, Barbosa, Puente Nacional, Rionegro, Playón, San </a:t>
            </a:r>
            <a:r>
              <a:rPr lang="es-CO" sz="1400" dirty="0">
                <a:latin typeface="Arial" panose="020B0604020202020204" pitchFamily="34" charset="0"/>
                <a:cs typeface="Arial" panose="020B0604020202020204" pitchFamily="34" charset="0"/>
              </a:rPr>
              <a:t>V</a:t>
            </a:r>
            <a:r>
              <a:rPr lang="es-CO" sz="1400" dirty="0" smtClean="0">
                <a:latin typeface="Arial" panose="020B0604020202020204" pitchFamily="34" charset="0"/>
                <a:cs typeface="Arial" panose="020B0604020202020204" pitchFamily="34" charset="0"/>
              </a:rPr>
              <a:t>icente de chucuri, Cimitarra, Vélez, Los Santos</a:t>
            </a:r>
            <a:endParaRPr lang="es-CO" sz="1400" dirty="0">
              <a:latin typeface="Arial" panose="020B0604020202020204" pitchFamily="34" charset="0"/>
              <a:cs typeface="Arial" panose="020B0604020202020204" pitchFamily="34" charset="0"/>
            </a:endParaRPr>
          </a:p>
        </p:txBody>
      </p:sp>
      <p:pic>
        <p:nvPicPr>
          <p:cNvPr id="9" name="Picture 4" descr="stickers informe gestión secretaria -0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0272" y="453437"/>
            <a:ext cx="758758" cy="728369"/>
          </a:xfrm>
          <a:prstGeom prst="rect">
            <a:avLst/>
          </a:prstGeom>
          <a:noFill/>
        </p:spPr>
      </p:pic>
      <p:pic>
        <p:nvPicPr>
          <p:cNvPr id="10" name="Imagen 9"/>
          <p:cNvPicPr/>
          <p:nvPr/>
        </p:nvPicPr>
        <p:blipFill>
          <a:blip r:embed="rId5" cstate="print">
            <a:extLst>
              <a:ext uri="{28A0092B-C50C-407E-A947-70E740481C1C}">
                <a14:useLocalDpi xmlns:a14="http://schemas.microsoft.com/office/drawing/2010/main" val="0"/>
              </a:ext>
            </a:extLst>
          </a:blip>
          <a:stretch>
            <a:fillRect/>
          </a:stretch>
        </p:blipFill>
        <p:spPr>
          <a:xfrm>
            <a:off x="7768651" y="453437"/>
            <a:ext cx="743171" cy="728369"/>
          </a:xfrm>
          <a:prstGeom prst="rect">
            <a:avLst/>
          </a:prstGeom>
        </p:spPr>
      </p:pic>
      <p:pic>
        <p:nvPicPr>
          <p:cNvPr id="11" name="Picture 8" descr="stickers informe gestión secretaria -02"/>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2945" y="436568"/>
            <a:ext cx="695463" cy="743435"/>
          </a:xfrm>
          <a:prstGeom prst="rect">
            <a:avLst/>
          </a:prstGeom>
          <a:noFill/>
        </p:spPr>
      </p:pic>
    </p:spTree>
    <p:extLst>
      <p:ext uri="{BB962C8B-B14F-4D97-AF65-F5344CB8AC3E}">
        <p14:creationId xmlns:p14="http://schemas.microsoft.com/office/powerpoint/2010/main" val="3904632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172568" y="123960"/>
            <a:ext cx="5256584" cy="646331"/>
          </a:xfrm>
          <a:prstGeom prst="rect">
            <a:avLst/>
          </a:prstGeom>
          <a:noFill/>
        </p:spPr>
        <p:txBody>
          <a:bodyPr wrap="square" rtlCol="0">
            <a:spAutoFit/>
          </a:bodyPr>
          <a:lstStyle/>
          <a:p>
            <a:pPr algn="ctr"/>
            <a:r>
              <a:rPr lang="es-CO" b="1" dirty="0" smtClean="0">
                <a:latin typeface="Arial" panose="020B0604020202020204" pitchFamily="34" charset="0"/>
                <a:cs typeface="Arial" panose="020B0604020202020204" pitchFamily="34" charset="0"/>
              </a:rPr>
              <a:t>RUTA DEL MOVIMIENTO…BERRAQUEANDO ANDO </a:t>
            </a:r>
            <a:endParaRPr lang="es-CO" b="1" dirty="0">
              <a:latin typeface="Arial" panose="020B0604020202020204" pitchFamily="34" charset="0"/>
              <a:cs typeface="Arial" panose="020B0604020202020204" pitchFamily="34" charset="0"/>
            </a:endParaRPr>
          </a:p>
        </p:txBody>
      </p:sp>
      <p:sp>
        <p:nvSpPr>
          <p:cNvPr id="6" name="Rectángulo 5"/>
          <p:cNvSpPr/>
          <p:nvPr/>
        </p:nvSpPr>
        <p:spPr>
          <a:xfrm>
            <a:off x="251520" y="3867894"/>
            <a:ext cx="8280920"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social comunitario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lvl="0"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dirty="0" smtClean="0">
                <a:latin typeface="Arial" panose="020B0604020202020204" pitchFamily="34" charset="0"/>
                <a:cs typeface="Arial" panose="020B0604020202020204" pitchFamily="34" charset="0"/>
              </a:rPr>
              <a:t>. </a:t>
            </a:r>
            <a:r>
              <a:rPr lang="es-CO" sz="1200" dirty="0">
                <a:latin typeface="Arial" panose="020B0604020202020204" pitchFamily="34" charset="0"/>
                <a:ea typeface="Arial Narrow"/>
                <a:cs typeface="Arial" panose="020B0604020202020204" pitchFamily="34" charset="0"/>
                <a:sym typeface="Arial Narrow"/>
              </a:rPr>
              <a:t>Fomentar de manera virtual y/o presencial la actividad física, los hábitos y estilos de vida saludable y la alimentación sana en la  población santandereana, a través de grupos regulares y no regulares de todas las edades impactando a 12.000 personas con enfoque diferencial de género y  </a:t>
            </a:r>
            <a:r>
              <a:rPr lang="es-CO" sz="1200" dirty="0" smtClean="0">
                <a:latin typeface="Arial" panose="020B0604020202020204" pitchFamily="34" charset="0"/>
                <a:ea typeface="Arial Narrow"/>
                <a:cs typeface="Arial" panose="020B0604020202020204" pitchFamily="34" charset="0"/>
                <a:sym typeface="Arial Narrow"/>
              </a:rPr>
              <a:t>étnico cultural</a:t>
            </a:r>
            <a:r>
              <a:rPr lang="es-CO" sz="1200" dirty="0">
                <a:latin typeface="Arial" panose="020B0604020202020204" pitchFamily="34" charset="0"/>
                <a:ea typeface="Arial Narrow"/>
                <a:cs typeface="Arial" panose="020B0604020202020204" pitchFamily="34" charset="0"/>
                <a:sym typeface="Arial Narrow"/>
              </a:rPr>
              <a:t>. </a:t>
            </a:r>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p:txBody>
      </p:sp>
      <p:pic>
        <p:nvPicPr>
          <p:cNvPr id="7" name="Picture 4" descr="stickers informe gestión secretaria -0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1"/>
            <a:ext cx="755576" cy="753731"/>
          </a:xfrm>
          <a:prstGeom prst="rect">
            <a:avLst/>
          </a:prstGeom>
          <a:noFill/>
        </p:spPr>
      </p:pic>
      <p:pic>
        <p:nvPicPr>
          <p:cNvPr id="9" name="Imagen 8"/>
          <p:cNvPicPr>
            <a:picLocks noChangeAspect="1"/>
          </p:cNvPicPr>
          <p:nvPr/>
        </p:nvPicPr>
        <p:blipFill>
          <a:blip r:embed="rId3"/>
          <a:stretch>
            <a:fillRect/>
          </a:stretch>
        </p:blipFill>
        <p:spPr>
          <a:xfrm>
            <a:off x="5694748" y="741909"/>
            <a:ext cx="3468809" cy="2566638"/>
          </a:xfrm>
          <a:prstGeom prst="rect">
            <a:avLst/>
          </a:prstGeom>
        </p:spPr>
      </p:pic>
      <p:pic>
        <p:nvPicPr>
          <p:cNvPr id="10" name="Imagen 9"/>
          <p:cNvPicPr>
            <a:picLocks noChangeAspect="1"/>
          </p:cNvPicPr>
          <p:nvPr/>
        </p:nvPicPr>
        <p:blipFill>
          <a:blip r:embed="rId4"/>
          <a:stretch>
            <a:fillRect/>
          </a:stretch>
        </p:blipFill>
        <p:spPr>
          <a:xfrm>
            <a:off x="7313179" y="3322930"/>
            <a:ext cx="1332378" cy="850672"/>
          </a:xfrm>
          <a:prstGeom prst="rect">
            <a:avLst/>
          </a:prstGeom>
        </p:spPr>
      </p:pic>
      <p:sp>
        <p:nvSpPr>
          <p:cNvPr id="11" name="Rectángulo 10"/>
          <p:cNvSpPr/>
          <p:nvPr/>
        </p:nvSpPr>
        <p:spPr>
          <a:xfrm>
            <a:off x="251520" y="965440"/>
            <a:ext cx="4932040" cy="2554545"/>
          </a:xfrm>
          <a:prstGeom prst="rect">
            <a:avLst/>
          </a:prstGeom>
        </p:spPr>
        <p:txBody>
          <a:bodyPr wrap="square">
            <a:spAutoFit/>
          </a:bodyPr>
          <a:lstStyle/>
          <a:p>
            <a:pPr algn="just"/>
            <a:r>
              <a:rPr lang="es-CO" sz="1600" dirty="0">
                <a:latin typeface="Arial" panose="020B0604020202020204" pitchFamily="34" charset="0"/>
                <a:cs typeface="Arial" panose="020B0604020202020204" pitchFamily="34" charset="0"/>
              </a:rPr>
              <a:t>Es una Estrategia del INDERSANTANDER con el programa hábitos y estilos de vida saludable del MINDEPORTES llevando a los municipios, y diferentes barrios actividad física desde su balcón, motivando y contribuyendo a la salud mental de los santandereanos.   </a:t>
            </a:r>
            <a:endParaRPr lang="es-CO" sz="1600" dirty="0" smtClean="0">
              <a:latin typeface="Arial" panose="020B0604020202020204" pitchFamily="34" charset="0"/>
              <a:cs typeface="Arial" panose="020B0604020202020204" pitchFamily="34" charset="0"/>
            </a:endParaRPr>
          </a:p>
          <a:p>
            <a:pPr algn="just"/>
            <a:endParaRPr lang="es-CO" sz="1600" dirty="0" smtClean="0">
              <a:latin typeface="Arial" panose="020B0604020202020204" pitchFamily="34" charset="0"/>
              <a:cs typeface="Arial" panose="020B0604020202020204" pitchFamily="34" charset="0"/>
            </a:endParaRPr>
          </a:p>
          <a:p>
            <a:pPr algn="just"/>
            <a:endParaRPr lang="es-CO" sz="1600" b="1" dirty="0">
              <a:latin typeface="Arial" panose="020B0604020202020204" pitchFamily="34" charset="0"/>
              <a:cs typeface="Arial" panose="020B0604020202020204" pitchFamily="34" charset="0"/>
            </a:endParaRPr>
          </a:p>
          <a:p>
            <a:pPr algn="just"/>
            <a:r>
              <a:rPr lang="es-CO" sz="1600" b="1" dirty="0" smtClean="0">
                <a:latin typeface="Arial" panose="020B0604020202020204" pitchFamily="34" charset="0"/>
                <a:cs typeface="Arial" panose="020B0604020202020204" pitchFamily="34" charset="0"/>
              </a:rPr>
              <a:t>Municipios Beneficiados</a:t>
            </a:r>
            <a:r>
              <a:rPr lang="es-CO" sz="1600" dirty="0" smtClean="0">
                <a:latin typeface="Arial" panose="020B0604020202020204" pitchFamily="34" charset="0"/>
                <a:cs typeface="Arial" panose="020B0604020202020204" pitchFamily="34" charset="0"/>
              </a:rPr>
              <a:t>: 43 Municipios en mas de 70 rutas del movimiento. </a:t>
            </a:r>
            <a:endParaRPr lang="es-CO" sz="1600" dirty="0">
              <a:latin typeface="Arial" panose="020B0604020202020204" pitchFamily="34" charset="0"/>
              <a:cs typeface="Arial" panose="020B0604020202020204" pitchFamily="34" charset="0"/>
            </a:endParaRPr>
          </a:p>
        </p:txBody>
      </p:sp>
      <p:pic>
        <p:nvPicPr>
          <p:cNvPr id="12" name="Imagen 11" descr="C:\Users\Alejandro\AppData\Local\Microsoft\Windows\INetCache\Content.Word\stickers informe gestión secretaria 7-8-0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336" y="0"/>
            <a:ext cx="754790" cy="753730"/>
          </a:xfrm>
          <a:prstGeom prst="rect">
            <a:avLst/>
          </a:prstGeom>
          <a:noFill/>
          <a:ln>
            <a:noFill/>
          </a:ln>
        </p:spPr>
      </p:pic>
    </p:spTree>
    <p:extLst>
      <p:ext uri="{BB962C8B-B14F-4D97-AF65-F5344CB8AC3E}">
        <p14:creationId xmlns:p14="http://schemas.microsoft.com/office/powerpoint/2010/main" val="29455749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5177" y="1146893"/>
            <a:ext cx="2862318" cy="1920261"/>
          </a:xfrm>
          <a:prstGeom prst="rect">
            <a:avLst/>
          </a:prstGeom>
          <a:noFill/>
          <a:ln>
            <a:noFill/>
          </a:ln>
        </p:spPr>
      </p:pic>
      <p:sp>
        <p:nvSpPr>
          <p:cNvPr id="5" name="Rectángulo 4"/>
          <p:cNvSpPr/>
          <p:nvPr/>
        </p:nvSpPr>
        <p:spPr>
          <a:xfrm>
            <a:off x="539552" y="3723878"/>
            <a:ext cx="8280920" cy="1384995"/>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social comunitario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100" dirty="0" smtClean="0">
                <a:latin typeface="Arial" panose="020B0604020202020204" pitchFamily="34" charset="0"/>
                <a:cs typeface="Arial" panose="020B0604020202020204" pitchFamily="34" charset="0"/>
              </a:rPr>
              <a:t>. </a:t>
            </a:r>
            <a:r>
              <a:rPr lang="es-CO" sz="1200" dirty="0">
                <a:latin typeface="Arial Narrow"/>
                <a:ea typeface="Arial Narrow"/>
                <a:cs typeface="Arial Narrow"/>
                <a:sym typeface="Arial Narrow"/>
              </a:rPr>
              <a:t>Realizar como mínimo 12 programas </a:t>
            </a:r>
            <a:r>
              <a:rPr lang="es-CO" sz="1200" dirty="0" smtClean="0">
                <a:latin typeface="Arial Narrow"/>
                <a:ea typeface="Arial Narrow"/>
                <a:cs typeface="Arial Narrow"/>
                <a:sym typeface="Arial Narrow"/>
              </a:rPr>
              <a:t>recreo deportivos </a:t>
            </a:r>
            <a:r>
              <a:rPr lang="es-CO" sz="1200" dirty="0">
                <a:latin typeface="Arial Narrow"/>
                <a:ea typeface="Arial Narrow"/>
                <a:cs typeface="Arial Narrow"/>
                <a:sym typeface="Arial Narrow"/>
              </a:rPr>
              <a:t>mediante plataformas virtuales y/o presenciales, enfocados a toda la comunidad y personas  con enfoque diferencial de género,  </a:t>
            </a:r>
            <a:r>
              <a:rPr lang="es-CO" sz="1200" dirty="0" smtClean="0">
                <a:latin typeface="Arial Narrow"/>
                <a:ea typeface="Arial Narrow"/>
                <a:cs typeface="Arial Narrow"/>
                <a:sym typeface="Arial Narrow"/>
              </a:rPr>
              <a:t>étnico cultural</a:t>
            </a:r>
            <a:r>
              <a:rPr lang="es-CO" sz="1200" dirty="0">
                <a:latin typeface="Arial Narrow"/>
                <a:ea typeface="Arial Narrow"/>
                <a:cs typeface="Arial Narrow"/>
                <a:sym typeface="Arial Narrow"/>
              </a:rPr>
              <a:t>, víctimas del conflicto, reintegrados y reincorporados y 4 programas para menores infractores en el periodo de gobierno.</a:t>
            </a:r>
            <a:endParaRPr lang="es-CO" sz="1200" dirty="0">
              <a:solidFill>
                <a:srgbClr val="000000"/>
              </a:solidFill>
              <a:latin typeface="Arial Narrow"/>
              <a:ea typeface="Arial Narrow"/>
              <a:cs typeface="Arial Narrow"/>
              <a:sym typeface="Arial Narrow"/>
            </a:endParaRPr>
          </a:p>
          <a:p>
            <a:pPr lvl="0" algn="just"/>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p:txBody>
      </p:sp>
      <p:pic>
        <p:nvPicPr>
          <p:cNvPr id="6" name="Imagen 5" descr="C:\Users\Alejandro\AppData\Local\Microsoft\Windows\INetCache\Content.Word\stickers informe gestión secretaria 7-8-07.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0"/>
            <a:ext cx="754790" cy="753730"/>
          </a:xfrm>
          <a:prstGeom prst="rect">
            <a:avLst/>
          </a:prstGeom>
          <a:noFill/>
          <a:ln>
            <a:noFill/>
          </a:ln>
        </p:spPr>
      </p:pic>
      <p:pic>
        <p:nvPicPr>
          <p:cNvPr id="7" name="Picture 4" descr="stickers informe gestión secretaria -0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8424" y="-1"/>
            <a:ext cx="755576" cy="753731"/>
          </a:xfrm>
          <a:prstGeom prst="rect">
            <a:avLst/>
          </a:prstGeom>
          <a:noFill/>
        </p:spPr>
      </p:pic>
      <p:pic>
        <p:nvPicPr>
          <p:cNvPr id="8" name="Picture 8" descr="stickers informe gestión secretaria -0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5038" y="10295"/>
            <a:ext cx="695463" cy="743435"/>
          </a:xfrm>
          <a:prstGeom prst="rect">
            <a:avLst/>
          </a:prstGeom>
          <a:noFill/>
        </p:spPr>
      </p:pic>
      <p:sp>
        <p:nvSpPr>
          <p:cNvPr id="9" name="Rectángulo 8"/>
          <p:cNvSpPr/>
          <p:nvPr/>
        </p:nvSpPr>
        <p:spPr>
          <a:xfrm>
            <a:off x="251520" y="1168628"/>
            <a:ext cx="5544616" cy="1815882"/>
          </a:xfrm>
          <a:prstGeom prst="rect">
            <a:avLst/>
          </a:prstGeom>
        </p:spPr>
        <p:txBody>
          <a:bodyPr wrap="square">
            <a:spAutoFit/>
          </a:bodyPr>
          <a:lstStyle/>
          <a:p>
            <a:pPr algn="just"/>
            <a:r>
              <a:rPr lang="es-CO" sz="1600" dirty="0" smtClean="0">
                <a:latin typeface="Arial" panose="020B0604020202020204" pitchFamily="34" charset="0"/>
                <a:cs typeface="Arial" panose="020B0604020202020204" pitchFamily="34" charset="0"/>
              </a:rPr>
              <a:t>Estrategia </a:t>
            </a:r>
            <a:r>
              <a:rPr lang="es-CO" sz="1600" dirty="0">
                <a:latin typeface="Arial" panose="020B0604020202020204" pitchFamily="34" charset="0"/>
                <a:cs typeface="Arial" panose="020B0604020202020204" pitchFamily="34" charset="0"/>
              </a:rPr>
              <a:t>de atención a la comunidad Santandereana </a:t>
            </a:r>
            <a:endParaRPr lang="es-CO" sz="1600" dirty="0" smtClean="0">
              <a:latin typeface="Arial" panose="020B0604020202020204" pitchFamily="34" charset="0"/>
              <a:cs typeface="Arial" panose="020B0604020202020204" pitchFamily="34" charset="0"/>
            </a:endParaRPr>
          </a:p>
          <a:p>
            <a:pPr algn="just"/>
            <a:r>
              <a:rPr lang="es-CO" sz="1600" dirty="0" smtClean="0">
                <a:latin typeface="Arial" panose="020B0604020202020204" pitchFamily="34" charset="0"/>
                <a:cs typeface="Arial" panose="020B0604020202020204" pitchFamily="34" charset="0"/>
              </a:rPr>
              <a:t>Con diferentes productos que se </a:t>
            </a:r>
            <a:r>
              <a:rPr lang="es-CO" sz="1600" dirty="0">
                <a:latin typeface="Arial" panose="020B0604020202020204" pitchFamily="34" charset="0"/>
                <a:cs typeface="Arial" panose="020B0604020202020204" pitchFamily="34" charset="0"/>
              </a:rPr>
              <a:t>transmiten </a:t>
            </a:r>
            <a:r>
              <a:rPr lang="es-CO" sz="1600" dirty="0" smtClean="0">
                <a:latin typeface="Arial" panose="020B0604020202020204" pitchFamily="34" charset="0"/>
                <a:cs typeface="Arial" panose="020B0604020202020204" pitchFamily="34" charset="0"/>
              </a:rPr>
              <a:t>por diferentes plataformas digitales y </a:t>
            </a:r>
            <a:r>
              <a:rPr lang="es-CO" sz="1600" dirty="0">
                <a:latin typeface="Arial" panose="020B0604020202020204" pitchFamily="34" charset="0"/>
                <a:cs typeface="Arial" panose="020B0604020202020204" pitchFamily="34" charset="0"/>
              </a:rPr>
              <a:t>redes sociales (Facebook live e Instagram) donde </a:t>
            </a:r>
            <a:r>
              <a:rPr lang="es-CO" sz="1600" dirty="0" smtClean="0">
                <a:latin typeface="Arial" panose="020B0604020202020204" pitchFamily="34" charset="0"/>
                <a:cs typeface="Arial" panose="020B0604020202020204" pitchFamily="34" charset="0"/>
              </a:rPr>
              <a:t>diariamente, se realiza una oferta institucional psicológicas</a:t>
            </a:r>
            <a:r>
              <a:rPr lang="es-CO" sz="1600" dirty="0">
                <a:latin typeface="Arial" panose="020B0604020202020204" pitchFamily="34" charset="0"/>
                <a:cs typeface="Arial" panose="020B0604020202020204" pitchFamily="34" charset="0"/>
              </a:rPr>
              <a:t>, deportivas, académicas, recreativos y de entretenimiento para la sana ocupación del tiempo libre de la población santandereana.  </a:t>
            </a:r>
          </a:p>
        </p:txBody>
      </p:sp>
    </p:spTree>
    <p:extLst>
      <p:ext uri="{BB962C8B-B14F-4D97-AF65-F5344CB8AC3E}">
        <p14:creationId xmlns:p14="http://schemas.microsoft.com/office/powerpoint/2010/main" val="648508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39552" y="3723878"/>
            <a:ext cx="8280920" cy="1384995"/>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social comunitario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100" dirty="0" smtClean="0">
                <a:latin typeface="Arial" panose="020B0604020202020204" pitchFamily="34" charset="0"/>
                <a:cs typeface="Arial" panose="020B0604020202020204" pitchFamily="34" charset="0"/>
              </a:rPr>
              <a:t>. </a:t>
            </a:r>
            <a:r>
              <a:rPr lang="es-CO" sz="1200" dirty="0">
                <a:latin typeface="Arial Narrow"/>
                <a:ea typeface="Arial Narrow"/>
                <a:cs typeface="Arial Narrow"/>
                <a:sym typeface="Arial Narrow"/>
              </a:rPr>
              <a:t>Realizar como mínimo 12 programas </a:t>
            </a:r>
            <a:r>
              <a:rPr lang="es-CO" sz="1200" dirty="0" smtClean="0">
                <a:latin typeface="Arial Narrow"/>
                <a:ea typeface="Arial Narrow"/>
                <a:cs typeface="Arial Narrow"/>
                <a:sym typeface="Arial Narrow"/>
              </a:rPr>
              <a:t>recreo deportivos </a:t>
            </a:r>
            <a:r>
              <a:rPr lang="es-CO" sz="1200" dirty="0">
                <a:latin typeface="Arial Narrow"/>
                <a:ea typeface="Arial Narrow"/>
                <a:cs typeface="Arial Narrow"/>
                <a:sym typeface="Arial Narrow"/>
              </a:rPr>
              <a:t>mediante plataformas virtuales y/o presenciales, enfocados a toda la comunidad y personas  con enfoque diferencial de género,  </a:t>
            </a:r>
            <a:r>
              <a:rPr lang="es-CO" sz="1200" dirty="0" smtClean="0">
                <a:latin typeface="Arial Narrow"/>
                <a:ea typeface="Arial Narrow"/>
                <a:cs typeface="Arial Narrow"/>
                <a:sym typeface="Arial Narrow"/>
              </a:rPr>
              <a:t>étnico cultural</a:t>
            </a:r>
            <a:r>
              <a:rPr lang="es-CO" sz="1200" dirty="0">
                <a:latin typeface="Arial Narrow"/>
                <a:ea typeface="Arial Narrow"/>
                <a:cs typeface="Arial Narrow"/>
                <a:sym typeface="Arial Narrow"/>
              </a:rPr>
              <a:t>, víctimas del conflicto, reintegrados y reincorporados y 4 programas para menores infractores en el periodo de gobierno.</a:t>
            </a:r>
            <a:endParaRPr lang="es-CO" sz="1200" dirty="0">
              <a:solidFill>
                <a:srgbClr val="000000"/>
              </a:solidFill>
              <a:latin typeface="Arial Narrow"/>
              <a:ea typeface="Arial Narrow"/>
              <a:cs typeface="Arial Narrow"/>
              <a:sym typeface="Arial Narrow"/>
            </a:endParaRPr>
          </a:p>
          <a:p>
            <a:pPr lvl="0" algn="just"/>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p:txBody>
      </p:sp>
      <p:pic>
        <p:nvPicPr>
          <p:cNvPr id="6" name="Imagen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0"/>
            <a:ext cx="2151239" cy="1503516"/>
          </a:xfrm>
          <a:prstGeom prst="rect">
            <a:avLst/>
          </a:prstGeom>
          <a:noFill/>
          <a:ln>
            <a:noFill/>
          </a:ln>
        </p:spPr>
      </p:pic>
      <p:pic>
        <p:nvPicPr>
          <p:cNvPr id="7" name="Imagen 6"/>
          <p:cNvPicPr>
            <a:picLocks noChangeAspect="1"/>
          </p:cNvPicPr>
          <p:nvPr/>
        </p:nvPicPr>
        <p:blipFill>
          <a:blip r:embed="rId3"/>
          <a:stretch>
            <a:fillRect/>
          </a:stretch>
        </p:blipFill>
        <p:spPr>
          <a:xfrm>
            <a:off x="5539567" y="84886"/>
            <a:ext cx="2016079" cy="2180854"/>
          </a:xfrm>
          <a:prstGeom prst="rect">
            <a:avLst/>
          </a:prstGeom>
        </p:spPr>
      </p:pic>
      <p:pic>
        <p:nvPicPr>
          <p:cNvPr id="8" name="Imagen 7"/>
          <p:cNvPicPr/>
          <p:nvPr/>
        </p:nvPicPr>
        <p:blipFill>
          <a:blip r:embed="rId4" cstate="print">
            <a:extLst>
              <a:ext uri="{28A0092B-C50C-407E-A947-70E740481C1C}">
                <a14:useLocalDpi xmlns:a14="http://schemas.microsoft.com/office/drawing/2010/main" val="0"/>
              </a:ext>
            </a:extLst>
          </a:blip>
          <a:stretch>
            <a:fillRect/>
          </a:stretch>
        </p:blipFill>
        <p:spPr>
          <a:xfrm>
            <a:off x="7555646" y="28295"/>
            <a:ext cx="1556889" cy="2237445"/>
          </a:xfrm>
          <a:prstGeom prst="rect">
            <a:avLst/>
          </a:prstGeom>
        </p:spPr>
      </p:pic>
      <p:pic>
        <p:nvPicPr>
          <p:cNvPr id="9" name="image63.jpeg"/>
          <p:cNvPicPr/>
          <p:nvPr/>
        </p:nvPicPr>
        <p:blipFill>
          <a:blip r:embed="rId5" cstate="print"/>
          <a:stretch>
            <a:fillRect/>
          </a:stretch>
        </p:blipFill>
        <p:spPr>
          <a:xfrm>
            <a:off x="5580110" y="2180854"/>
            <a:ext cx="3563889" cy="1429842"/>
          </a:xfrm>
          <a:prstGeom prst="rect">
            <a:avLst/>
          </a:prstGeom>
        </p:spPr>
      </p:pic>
      <p:sp>
        <p:nvSpPr>
          <p:cNvPr id="10" name="CuadroTexto 9"/>
          <p:cNvSpPr txBox="1"/>
          <p:nvPr/>
        </p:nvSpPr>
        <p:spPr>
          <a:xfrm>
            <a:off x="251520" y="1687753"/>
            <a:ext cx="5184576" cy="1569660"/>
          </a:xfrm>
          <a:prstGeom prst="rect">
            <a:avLst/>
          </a:prstGeom>
          <a:noFill/>
        </p:spPr>
        <p:txBody>
          <a:bodyPr wrap="square" rtlCol="0">
            <a:spAutoFit/>
          </a:bodyPr>
          <a:lstStyle/>
          <a:p>
            <a:r>
              <a:rPr lang="es-CO" sz="1600" dirty="0" smtClean="0">
                <a:latin typeface="Arial" panose="020B0604020202020204" pitchFamily="34" charset="0"/>
                <a:cs typeface="Arial" panose="020B0604020202020204" pitchFamily="34" charset="0"/>
              </a:rPr>
              <a:t>Interacciones: 230.300 Personas en el punto mas alto</a:t>
            </a:r>
          </a:p>
          <a:p>
            <a:r>
              <a:rPr lang="es-CO" sz="1600" dirty="0" smtClean="0">
                <a:latin typeface="Arial" panose="020B0604020202020204" pitchFamily="34" charset="0"/>
                <a:cs typeface="Arial" panose="020B0604020202020204" pitchFamily="34" charset="0"/>
              </a:rPr>
              <a:t> </a:t>
            </a:r>
          </a:p>
          <a:p>
            <a:r>
              <a:rPr lang="es-CO" sz="1600" dirty="0" smtClean="0">
                <a:latin typeface="Arial" panose="020B0604020202020204" pitchFamily="34" charset="0"/>
                <a:cs typeface="Arial" panose="020B0604020202020204" pitchFamily="34" charset="0"/>
              </a:rPr>
              <a:t>Reproducciones 25.523 en las diferentes actividades. </a:t>
            </a:r>
          </a:p>
          <a:p>
            <a:endParaRPr lang="es-CO" sz="1600" dirty="0" smtClean="0">
              <a:latin typeface="Arial" panose="020B0604020202020204" pitchFamily="34" charset="0"/>
              <a:cs typeface="Arial" panose="020B0604020202020204" pitchFamily="34" charset="0"/>
            </a:endParaRPr>
          </a:p>
          <a:p>
            <a:r>
              <a:rPr lang="es-CO" sz="1600" dirty="0" smtClean="0">
                <a:latin typeface="Arial" panose="020B0604020202020204" pitchFamily="34" charset="0"/>
                <a:cs typeface="Arial" panose="020B0604020202020204" pitchFamily="34" charset="0"/>
              </a:rPr>
              <a:t>Mas de 400 clases en vivo de diferentes modalidades deportivas en lo que va del año. </a:t>
            </a:r>
          </a:p>
        </p:txBody>
      </p:sp>
    </p:spTree>
    <p:extLst>
      <p:ext uri="{BB962C8B-B14F-4D97-AF65-F5344CB8AC3E}">
        <p14:creationId xmlns:p14="http://schemas.microsoft.com/office/powerpoint/2010/main" val="3558240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582516" y="18221"/>
            <a:ext cx="5184576" cy="861774"/>
          </a:xfrm>
          <a:prstGeom prst="rect">
            <a:avLst/>
          </a:prstGeom>
          <a:noFill/>
        </p:spPr>
        <p:txBody>
          <a:bodyPr wrap="square" rtlCol="0">
            <a:spAutoFit/>
          </a:bodyPr>
          <a:lstStyle/>
          <a:p>
            <a:r>
              <a:rPr lang="es-ES" sz="1600" dirty="0">
                <a:latin typeface="Arial" panose="020B0604020202020204" pitchFamily="34" charset="0"/>
                <a:cs typeface="Arial" panose="020B0604020202020204" pitchFamily="34" charset="0"/>
              </a:rPr>
              <a:t> </a:t>
            </a:r>
            <a:endParaRPr lang="es-CO" sz="1600" dirty="0">
              <a:latin typeface="Arial" panose="020B0604020202020204" pitchFamily="34" charset="0"/>
              <a:cs typeface="Arial" panose="020B0604020202020204" pitchFamily="34" charset="0"/>
            </a:endParaRPr>
          </a:p>
          <a:p>
            <a:r>
              <a:rPr lang="es-ES" sz="1600" b="1" dirty="0" smtClean="0">
                <a:latin typeface="Arial" panose="020B0604020202020204" pitchFamily="34" charset="0"/>
                <a:cs typeface="Arial" panose="020B0604020202020204" pitchFamily="34" charset="0"/>
              </a:rPr>
              <a:t>ESCUELAS </a:t>
            </a:r>
            <a:r>
              <a:rPr lang="es-ES" sz="1600" b="1" dirty="0">
                <a:latin typeface="Arial" panose="020B0604020202020204" pitchFamily="34" charset="0"/>
                <a:cs typeface="Arial" panose="020B0604020202020204" pitchFamily="34" charset="0"/>
              </a:rPr>
              <a:t>DEPORTIVAS PARA TODOS</a:t>
            </a:r>
            <a:endParaRPr lang="es-CO" sz="1600" b="1" dirty="0">
              <a:latin typeface="Arial" panose="020B0604020202020204" pitchFamily="34" charset="0"/>
              <a:cs typeface="Arial" panose="020B0604020202020204" pitchFamily="34" charset="0"/>
            </a:endParaRPr>
          </a:p>
          <a:p>
            <a:endParaRPr lang="es-CO" dirty="0"/>
          </a:p>
        </p:txBody>
      </p:sp>
      <p:pic>
        <p:nvPicPr>
          <p:cNvPr id="5" name="Imagen 4" descr="D:\Users\SONY\Downloads\82dbcd68-a636-4cdd-bc1e-ef8d9aabb15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7981" y="25442"/>
            <a:ext cx="862003" cy="881635"/>
          </a:xfrm>
          <a:prstGeom prst="rect">
            <a:avLst/>
          </a:prstGeom>
          <a:noFill/>
          <a:ln>
            <a:noFill/>
          </a:ln>
        </p:spPr>
      </p:pic>
      <p:sp>
        <p:nvSpPr>
          <p:cNvPr id="6" name="Rectángulo 5"/>
          <p:cNvSpPr/>
          <p:nvPr/>
        </p:nvSpPr>
        <p:spPr>
          <a:xfrm>
            <a:off x="179512" y="3670245"/>
            <a:ext cx="8424936" cy="1384995"/>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estudiantil y Formativo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lvl="0"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 </a:t>
            </a:r>
            <a:r>
              <a:rPr lang="es-CO" sz="1200" dirty="0" smtClean="0">
                <a:latin typeface="Arial" panose="020B0604020202020204" pitchFamily="34" charset="0"/>
                <a:ea typeface="Arial Narrow"/>
                <a:cs typeface="Arial" panose="020B0604020202020204" pitchFamily="34" charset="0"/>
                <a:sym typeface="Arial Narrow"/>
              </a:rPr>
              <a:t>Apoyar </a:t>
            </a:r>
            <a:r>
              <a:rPr lang="es-CO" sz="1200" dirty="0">
                <a:latin typeface="Arial" panose="020B0604020202020204" pitchFamily="34" charset="0"/>
                <a:ea typeface="Arial Narrow"/>
                <a:cs typeface="Arial" panose="020B0604020202020204" pitchFamily="34" charset="0"/>
                <a:sym typeface="Arial Narrow"/>
              </a:rPr>
              <a:t>300 escuelas de formación deportiva en su creación, renovación y/o implementación en el departamento, durante  el periodo de gobierno para atender a niños y jóvenes en equidad de género y con enfoque diferencial </a:t>
            </a:r>
            <a:r>
              <a:rPr lang="es-CO" sz="1200" dirty="0" smtClean="0">
                <a:latin typeface="Arial" panose="020B0604020202020204" pitchFamily="34" charset="0"/>
                <a:ea typeface="Arial Narrow"/>
                <a:cs typeface="Arial" panose="020B0604020202020204" pitchFamily="34" charset="0"/>
                <a:sym typeface="Arial Narrow"/>
              </a:rPr>
              <a:t>etno cultural</a:t>
            </a:r>
            <a:r>
              <a:rPr lang="es-CO" sz="1200" dirty="0">
                <a:latin typeface="Arial" panose="020B0604020202020204" pitchFamily="34" charset="0"/>
                <a:ea typeface="Arial Narrow"/>
                <a:cs typeface="Arial" panose="020B0604020202020204" pitchFamily="34" charset="0"/>
                <a:sym typeface="Arial Narrow"/>
              </a:rPr>
              <a:t>.</a:t>
            </a:r>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a:p>
            <a:pPr algn="just"/>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p:txBody>
      </p:sp>
      <p:sp>
        <p:nvSpPr>
          <p:cNvPr id="8" name="Rectángulo 7"/>
          <p:cNvSpPr/>
          <p:nvPr/>
        </p:nvSpPr>
        <p:spPr>
          <a:xfrm>
            <a:off x="179512" y="852798"/>
            <a:ext cx="5951445" cy="1107996"/>
          </a:xfrm>
          <a:prstGeom prst="rect">
            <a:avLst/>
          </a:prstGeom>
        </p:spPr>
        <p:txBody>
          <a:bodyPr wrap="square">
            <a:spAutoFit/>
          </a:bodyPr>
          <a:lstStyle/>
          <a:p>
            <a:r>
              <a:rPr lang="es-CO" sz="1600" b="1" dirty="0">
                <a:latin typeface="Arial" panose="020B0604020202020204" pitchFamily="34" charset="0"/>
                <a:cs typeface="Arial" panose="020B0604020202020204" pitchFamily="34" charset="0"/>
              </a:rPr>
              <a:t>Población beneficiada</a:t>
            </a:r>
            <a:r>
              <a:rPr lang="es-CO" sz="1600" dirty="0">
                <a:latin typeface="Arial" panose="020B0604020202020204" pitchFamily="34" charset="0"/>
                <a:cs typeface="Arial" panose="020B0604020202020204" pitchFamily="34" charset="0"/>
              </a:rPr>
              <a:t>: </a:t>
            </a:r>
            <a:r>
              <a:rPr lang="es-CO" sz="1600" dirty="0" smtClean="0">
                <a:latin typeface="Arial" panose="020B0604020202020204" pitchFamily="34" charset="0"/>
                <a:cs typeface="Arial" panose="020B0604020202020204" pitchFamily="34" charset="0"/>
              </a:rPr>
              <a:t>600 Niños, Niñas y adolescentes </a:t>
            </a:r>
            <a:endParaRPr lang="es-CO" sz="1600" dirty="0">
              <a:latin typeface="Arial" panose="020B0604020202020204" pitchFamily="34" charset="0"/>
              <a:cs typeface="Arial" panose="020B0604020202020204" pitchFamily="34" charset="0"/>
            </a:endParaRPr>
          </a:p>
          <a:p>
            <a:r>
              <a:rPr lang="es-CO" sz="1600" b="1" dirty="0">
                <a:latin typeface="Arial" panose="020B0604020202020204" pitchFamily="34" charset="0"/>
                <a:cs typeface="Arial" panose="020B0604020202020204" pitchFamily="34" charset="0"/>
              </a:rPr>
              <a:t>Inversión total:  </a:t>
            </a:r>
            <a:r>
              <a:rPr lang="es-CO" sz="1600" dirty="0">
                <a:latin typeface="Arial" panose="020B0604020202020204" pitchFamily="34" charset="0"/>
                <a:cs typeface="Arial" panose="020B0604020202020204" pitchFamily="34" charset="0"/>
              </a:rPr>
              <a:t>$ </a:t>
            </a:r>
            <a:r>
              <a:rPr lang="es-CO" sz="1600" dirty="0" smtClean="0">
                <a:latin typeface="Arial" panose="020B0604020202020204" pitchFamily="34" charset="0"/>
                <a:cs typeface="Arial" panose="020B0604020202020204" pitchFamily="34" charset="0"/>
              </a:rPr>
              <a:t> </a:t>
            </a:r>
            <a:r>
              <a:rPr lang="es-CO" sz="1600" dirty="0">
                <a:latin typeface="Arial" panose="020B0604020202020204" pitchFamily="34" charset="0"/>
                <a:cs typeface="Arial" panose="020B0604020202020204" pitchFamily="34" charset="0"/>
              </a:rPr>
              <a:t>567.550.216</a:t>
            </a:r>
            <a:r>
              <a:rPr lang="es-CO" sz="1600" dirty="0">
                <a:latin typeface="Arial" panose="020B0604020202020204" pitchFamily="34" charset="0"/>
                <a:cs typeface="Arial" panose="020B0604020202020204" pitchFamily="34" charset="0"/>
              </a:rPr>
              <a:t> </a:t>
            </a:r>
            <a:endParaRPr lang="es-CO" sz="1600" dirty="0" smtClean="0">
              <a:latin typeface="Arial" panose="020B0604020202020204" pitchFamily="34" charset="0"/>
              <a:cs typeface="Arial" panose="020B0604020202020204" pitchFamily="34" charset="0"/>
            </a:endParaRPr>
          </a:p>
          <a:p>
            <a:r>
              <a:rPr lang="es-CO" sz="1600" b="1" dirty="0" smtClean="0">
                <a:latin typeface="Arial" panose="020B0604020202020204" pitchFamily="34" charset="0"/>
                <a:cs typeface="Arial" panose="020B0604020202020204" pitchFamily="34" charset="0"/>
              </a:rPr>
              <a:t>Aporte </a:t>
            </a:r>
            <a:r>
              <a:rPr lang="es-CO" sz="1600" b="1" dirty="0">
                <a:latin typeface="Arial" panose="020B0604020202020204" pitchFamily="34" charset="0"/>
                <a:cs typeface="Arial" panose="020B0604020202020204" pitchFamily="34" charset="0"/>
              </a:rPr>
              <a:t>Departamento</a:t>
            </a:r>
            <a:r>
              <a:rPr lang="es-CO" sz="1600" dirty="0">
                <a:latin typeface="Arial" panose="020B0604020202020204" pitchFamily="34" charset="0"/>
                <a:cs typeface="Arial" panose="020B0604020202020204" pitchFamily="34" charset="0"/>
              </a:rPr>
              <a:t>: </a:t>
            </a:r>
            <a:r>
              <a:rPr lang="es-CO" sz="1600" dirty="0">
                <a:latin typeface="Arial" panose="020B0604020202020204" pitchFamily="34" charset="0"/>
                <a:cs typeface="Arial" panose="020B0604020202020204" pitchFamily="34" charset="0"/>
              </a:rPr>
              <a:t>$ 134.679.000</a:t>
            </a:r>
            <a:r>
              <a:rPr lang="es-CO" sz="1600" dirty="0">
                <a:latin typeface="Arial" panose="020B0604020202020204" pitchFamily="34" charset="0"/>
                <a:cs typeface="Arial" panose="020B0604020202020204" pitchFamily="34" charset="0"/>
              </a:rPr>
              <a:t> </a:t>
            </a:r>
          </a:p>
          <a:p>
            <a:r>
              <a:rPr lang="es-CO" sz="1600" b="1" dirty="0" smtClean="0">
                <a:latin typeface="Arial" panose="020B0604020202020204" pitchFamily="34" charset="0"/>
                <a:cs typeface="Arial" panose="020B0604020202020204" pitchFamily="34" charset="0"/>
              </a:rPr>
              <a:t>Aporte </a:t>
            </a:r>
            <a:r>
              <a:rPr lang="es-CO" sz="1600" b="1" dirty="0">
                <a:latin typeface="Arial" panose="020B0604020202020204" pitchFamily="34" charset="0"/>
                <a:cs typeface="Arial" panose="020B0604020202020204" pitchFamily="34" charset="0"/>
              </a:rPr>
              <a:t>Mindeporte</a:t>
            </a:r>
            <a:r>
              <a:rPr lang="es-CO" sz="1600" b="1" dirty="0" smtClean="0">
                <a:latin typeface="Arial" panose="020B0604020202020204" pitchFamily="34" charset="0"/>
                <a:cs typeface="Arial" panose="020B0604020202020204" pitchFamily="34" charset="0"/>
              </a:rPr>
              <a:t>: </a:t>
            </a:r>
            <a:r>
              <a:rPr lang="es-CO" sz="1600" dirty="0" smtClean="0">
                <a:latin typeface="Arial" panose="020B0604020202020204" pitchFamily="34" charset="0"/>
                <a:cs typeface="Arial" panose="020B0604020202020204" pitchFamily="34" charset="0"/>
              </a:rPr>
              <a:t>$ </a:t>
            </a:r>
            <a:r>
              <a:rPr lang="es-CO" sz="1600" dirty="0">
                <a:latin typeface="Arial" panose="020B0604020202020204" pitchFamily="34" charset="0"/>
                <a:cs typeface="Arial" panose="020B0604020202020204" pitchFamily="34" charset="0"/>
              </a:rPr>
              <a:t>432.871.216</a:t>
            </a:r>
            <a:r>
              <a:rPr lang="es-CO" sz="1600" dirty="0">
                <a:latin typeface="Arial" panose="020B0604020202020204" pitchFamily="34" charset="0"/>
                <a:cs typeface="Arial" panose="020B0604020202020204" pitchFamily="34" charset="0"/>
              </a:rPr>
              <a:t> </a:t>
            </a:r>
          </a:p>
        </p:txBody>
      </p:sp>
      <p:sp>
        <p:nvSpPr>
          <p:cNvPr id="9" name="Rectángulo 8"/>
          <p:cNvSpPr/>
          <p:nvPr/>
        </p:nvSpPr>
        <p:spPr>
          <a:xfrm>
            <a:off x="7842" y="2032299"/>
            <a:ext cx="6426461" cy="338554"/>
          </a:xfrm>
          <a:prstGeom prst="rect">
            <a:avLst/>
          </a:prstGeom>
        </p:spPr>
        <p:txBody>
          <a:bodyPr wrap="square">
            <a:spAutoFit/>
          </a:bodyPr>
          <a:lstStyle/>
          <a:p>
            <a:pPr algn="just"/>
            <a:r>
              <a:rPr lang="es-CO" sz="1400" b="1" dirty="0">
                <a:latin typeface="Arial" panose="020B0604020202020204" pitchFamily="34" charset="0"/>
                <a:cs typeface="Arial" panose="020B0604020202020204" pitchFamily="34" charset="0"/>
              </a:rPr>
              <a:t>Municipios</a:t>
            </a:r>
            <a:r>
              <a:rPr lang="es-CO" sz="1600" b="1" dirty="0" smtClean="0">
                <a:latin typeface="Arial" panose="020B0604020202020204" pitchFamily="34" charset="0"/>
                <a:cs typeface="Arial" panose="020B0604020202020204" pitchFamily="34" charset="0"/>
              </a:rPr>
              <a:t>:</a:t>
            </a:r>
            <a:endParaRPr lang="es-CO" sz="1600" dirty="0">
              <a:latin typeface="Arial" panose="020B0604020202020204" pitchFamily="34" charset="0"/>
              <a:cs typeface="Arial" panose="020B0604020202020204" pitchFamily="34" charset="0"/>
            </a:endParaRPr>
          </a:p>
        </p:txBody>
      </p:sp>
      <p:sp>
        <p:nvSpPr>
          <p:cNvPr id="10" name="Rectángulo 9"/>
          <p:cNvSpPr/>
          <p:nvPr/>
        </p:nvSpPr>
        <p:spPr>
          <a:xfrm>
            <a:off x="7842" y="2325731"/>
            <a:ext cx="6060171" cy="1169551"/>
          </a:xfrm>
          <a:prstGeom prst="rect">
            <a:avLst/>
          </a:prstGeom>
        </p:spPr>
        <p:txBody>
          <a:bodyPr wrap="square">
            <a:spAutoFit/>
          </a:bodyPr>
          <a:lstStyle/>
          <a:p>
            <a:pPr algn="just"/>
            <a:r>
              <a:rPr lang="es-CO" sz="1400" dirty="0">
                <a:latin typeface="Arial" panose="020B0604020202020204" pitchFamily="34" charset="0"/>
                <a:cs typeface="Arial" panose="020B0604020202020204" pitchFamily="34" charset="0"/>
              </a:rPr>
              <a:t>La </a:t>
            </a:r>
            <a:r>
              <a:rPr lang="es-CO" sz="1400" dirty="0" smtClean="0">
                <a:latin typeface="Arial" panose="020B0604020202020204" pitchFamily="34" charset="0"/>
                <a:cs typeface="Arial" panose="020B0604020202020204" pitchFamily="34" charset="0"/>
              </a:rPr>
              <a:t>Paz</a:t>
            </a:r>
            <a:r>
              <a:rPr lang="es-CO" sz="1400" dirty="0">
                <a:latin typeface="Arial" panose="020B0604020202020204" pitchFamily="34" charset="0"/>
                <a:cs typeface="Arial" panose="020B0604020202020204" pitchFamily="34" charset="0"/>
              </a:rPr>
              <a:t>, El Carmen de chucuri, Florián, Surata, Santa Bárbara, San Andrés, Málaga, Curtí, Los Santos, Oiba, Molagavita, Sabana de torres Palmar, Paramo, Suaita. Atendiendo de manera virtual en diferentes disciplinas deportivas como ajedrez, futbol, futbol sala, baloncesto, voleibol. </a:t>
            </a:r>
          </a:p>
        </p:txBody>
      </p:sp>
      <p:pic>
        <p:nvPicPr>
          <p:cNvPr id="13" name="Imagen 12"/>
          <p:cNvPicPr/>
          <p:nvPr/>
        </p:nvPicPr>
        <p:blipFill>
          <a:blip r:embed="rId3" cstate="print">
            <a:extLst>
              <a:ext uri="{28A0092B-C50C-407E-A947-70E740481C1C}">
                <a14:useLocalDpi xmlns:a14="http://schemas.microsoft.com/office/drawing/2010/main" val="0"/>
              </a:ext>
            </a:extLst>
          </a:blip>
          <a:stretch>
            <a:fillRect/>
          </a:stretch>
        </p:blipFill>
        <p:spPr>
          <a:xfrm>
            <a:off x="8104434" y="103265"/>
            <a:ext cx="859053" cy="884309"/>
          </a:xfrm>
          <a:prstGeom prst="rect">
            <a:avLst/>
          </a:prstGeom>
        </p:spPr>
      </p:pic>
      <p:pic>
        <p:nvPicPr>
          <p:cNvPr id="14" name="Imagen 13"/>
          <p:cNvPicPr>
            <a:picLocks noChangeAspect="1"/>
          </p:cNvPicPr>
          <p:nvPr/>
        </p:nvPicPr>
        <p:blipFill>
          <a:blip r:embed="rId4"/>
          <a:stretch>
            <a:fillRect/>
          </a:stretch>
        </p:blipFill>
        <p:spPr>
          <a:xfrm>
            <a:off x="6012161" y="1154417"/>
            <a:ext cx="3131840" cy="2427115"/>
          </a:xfrm>
          <a:prstGeom prst="rect">
            <a:avLst/>
          </a:prstGeom>
        </p:spPr>
      </p:pic>
    </p:spTree>
    <p:extLst>
      <p:ext uri="{BB962C8B-B14F-4D97-AF65-F5344CB8AC3E}">
        <p14:creationId xmlns:p14="http://schemas.microsoft.com/office/powerpoint/2010/main" val="8610867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71600" y="627534"/>
            <a:ext cx="7071425" cy="3908069"/>
          </a:xfrm>
          <a:prstGeom prst="rect">
            <a:avLst/>
          </a:prstGeom>
        </p:spPr>
      </p:pic>
    </p:spTree>
    <p:extLst>
      <p:ext uri="{BB962C8B-B14F-4D97-AF65-F5344CB8AC3E}">
        <p14:creationId xmlns:p14="http://schemas.microsoft.com/office/powerpoint/2010/main" val="2481478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475656" y="123478"/>
            <a:ext cx="6840760" cy="646331"/>
          </a:xfrm>
          <a:prstGeom prst="rect">
            <a:avLst/>
          </a:prstGeom>
          <a:noFill/>
        </p:spPr>
        <p:txBody>
          <a:bodyPr wrap="square" rtlCol="0">
            <a:spAutoFit/>
          </a:bodyPr>
          <a:lstStyle/>
          <a:p>
            <a:pPr algn="ctr"/>
            <a:r>
              <a:rPr lang="es-CO" b="1" dirty="0" smtClean="0">
                <a:latin typeface="Arial" panose="020B0604020202020204" pitchFamily="34" charset="0"/>
                <a:cs typeface="Arial" panose="020B0604020202020204" pitchFamily="34" charset="0"/>
              </a:rPr>
              <a:t>ESCUELAS DE FORMACION DEPORTIVAS INDERSANTANDER </a:t>
            </a:r>
            <a:endParaRPr lang="es-CO" b="1" dirty="0">
              <a:latin typeface="Arial" panose="020B0604020202020204" pitchFamily="34" charset="0"/>
              <a:cs typeface="Arial" panose="020B0604020202020204" pitchFamily="34" charset="0"/>
            </a:endParaRPr>
          </a:p>
        </p:txBody>
      </p:sp>
      <p:sp>
        <p:nvSpPr>
          <p:cNvPr id="5" name="Rectángulo 4"/>
          <p:cNvSpPr/>
          <p:nvPr/>
        </p:nvSpPr>
        <p:spPr>
          <a:xfrm>
            <a:off x="179512" y="3867730"/>
            <a:ext cx="8424936"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Deporte estudiantil y Formativo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lvl="0"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 </a:t>
            </a:r>
            <a:r>
              <a:rPr lang="es-CO" sz="1200" dirty="0" smtClean="0">
                <a:latin typeface="Arial" panose="020B0604020202020204" pitchFamily="34" charset="0"/>
                <a:ea typeface="Arial Narrow"/>
                <a:cs typeface="Arial" panose="020B0604020202020204" pitchFamily="34" charset="0"/>
                <a:sym typeface="Arial Narrow"/>
              </a:rPr>
              <a:t>Apoyar </a:t>
            </a:r>
            <a:r>
              <a:rPr lang="es-CO" sz="1200" dirty="0">
                <a:latin typeface="Arial" panose="020B0604020202020204" pitchFamily="34" charset="0"/>
                <a:ea typeface="Arial Narrow"/>
                <a:cs typeface="Arial" panose="020B0604020202020204" pitchFamily="34" charset="0"/>
                <a:sym typeface="Arial Narrow"/>
              </a:rPr>
              <a:t>300 escuelas de formación deportiva en su creación, renovación y/o implementación en el departamento, durante  el periodo de gobierno para atender a niños y jóvenes en equidad de género y con enfoque diferencial </a:t>
            </a:r>
            <a:r>
              <a:rPr lang="es-CO" sz="1200" dirty="0" smtClean="0">
                <a:latin typeface="Arial" panose="020B0604020202020204" pitchFamily="34" charset="0"/>
                <a:ea typeface="Arial Narrow"/>
                <a:cs typeface="Arial" panose="020B0604020202020204" pitchFamily="34" charset="0"/>
                <a:sym typeface="Arial Narrow"/>
              </a:rPr>
              <a:t>etno cultural.</a:t>
            </a:r>
            <a:endParaRPr lang="es-CO" sz="1200" dirty="0">
              <a:solidFill>
                <a:srgbClr val="000000"/>
              </a:solidFill>
              <a:latin typeface="Arial" panose="020B0604020202020204" pitchFamily="34" charset="0"/>
              <a:ea typeface="Arial Narrow"/>
              <a:cs typeface="Arial" panose="020B0604020202020204" pitchFamily="34" charset="0"/>
              <a:sym typeface="Arial Narrow"/>
            </a:endParaRPr>
          </a:p>
        </p:txBody>
      </p:sp>
      <p:pic>
        <p:nvPicPr>
          <p:cNvPr id="6" name="Imagen 5" descr="D:\Users\SONY\Downloads\WhatsApp Image 2020-10-14 at 9.19.10 P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9908" y="724829"/>
            <a:ext cx="2483768" cy="1808728"/>
          </a:xfrm>
          <a:prstGeom prst="rect">
            <a:avLst/>
          </a:prstGeom>
          <a:noFill/>
          <a:ln>
            <a:noFill/>
          </a:ln>
        </p:spPr>
      </p:pic>
      <p:pic>
        <p:nvPicPr>
          <p:cNvPr id="7" name="Imagen 6"/>
          <p:cNvPicPr>
            <a:picLocks noChangeAspect="1"/>
          </p:cNvPicPr>
          <p:nvPr/>
        </p:nvPicPr>
        <p:blipFill>
          <a:blip r:embed="rId3"/>
          <a:stretch>
            <a:fillRect/>
          </a:stretch>
        </p:blipFill>
        <p:spPr>
          <a:xfrm>
            <a:off x="6679908" y="2273540"/>
            <a:ext cx="2483768" cy="1540618"/>
          </a:xfrm>
          <a:prstGeom prst="rect">
            <a:avLst/>
          </a:prstGeom>
        </p:spPr>
      </p:pic>
      <p:sp>
        <p:nvSpPr>
          <p:cNvPr id="8" name="Rectángulo 7"/>
          <p:cNvSpPr/>
          <p:nvPr/>
        </p:nvSpPr>
        <p:spPr>
          <a:xfrm>
            <a:off x="22853" y="1306028"/>
            <a:ext cx="6264696" cy="646331"/>
          </a:xfrm>
          <a:prstGeom prst="rect">
            <a:avLst/>
          </a:prstGeom>
        </p:spPr>
        <p:txBody>
          <a:bodyPr wrap="square">
            <a:spAutoFit/>
          </a:bodyPr>
          <a:lstStyle/>
          <a:p>
            <a:r>
              <a:rPr lang="es-CO" b="1" dirty="0">
                <a:latin typeface="Arial" panose="020B0604020202020204" pitchFamily="34" charset="0"/>
                <a:cs typeface="Arial" panose="020B0604020202020204" pitchFamily="34" charset="0"/>
              </a:rPr>
              <a:t>Población </a:t>
            </a:r>
            <a:r>
              <a:rPr lang="es-CO" b="1" dirty="0" smtClean="0">
                <a:latin typeface="Arial" panose="020B0604020202020204" pitchFamily="34" charset="0"/>
                <a:cs typeface="Arial" panose="020B0604020202020204" pitchFamily="34" charset="0"/>
              </a:rPr>
              <a:t>beneficiada</a:t>
            </a:r>
            <a:r>
              <a:rPr lang="es-CO" dirty="0" smtClean="0">
                <a:latin typeface="Arial" panose="020B0604020202020204" pitchFamily="34" charset="0"/>
                <a:cs typeface="Arial" panose="020B0604020202020204" pitchFamily="34" charset="0"/>
              </a:rPr>
              <a:t>:1.125 Niños, Niñas y adolescentes</a:t>
            </a:r>
          </a:p>
          <a:p>
            <a:r>
              <a:rPr lang="es-CO" dirty="0" smtClean="0">
                <a:latin typeface="Arial" panose="020B0604020202020204" pitchFamily="34" charset="0"/>
                <a:cs typeface="Arial" panose="020B0604020202020204" pitchFamily="34" charset="0"/>
              </a:rPr>
              <a:t> </a:t>
            </a:r>
          </a:p>
        </p:txBody>
      </p:sp>
      <p:sp>
        <p:nvSpPr>
          <p:cNvPr id="9" name="CuadroTexto 8"/>
          <p:cNvSpPr txBox="1"/>
          <p:nvPr/>
        </p:nvSpPr>
        <p:spPr>
          <a:xfrm>
            <a:off x="285225" y="1747394"/>
            <a:ext cx="5904656" cy="1354217"/>
          </a:xfrm>
          <a:prstGeom prst="rect">
            <a:avLst/>
          </a:prstGeom>
          <a:noFill/>
        </p:spPr>
        <p:txBody>
          <a:bodyPr wrap="square" rtlCol="0">
            <a:spAutoFit/>
          </a:bodyPr>
          <a:lstStyle/>
          <a:p>
            <a:pPr algn="just"/>
            <a:r>
              <a:rPr lang="es-CO" sz="1600" dirty="0" smtClean="0">
                <a:latin typeface="Arial" panose="020B0604020202020204" pitchFamily="34" charset="0"/>
                <a:cs typeface="Arial" panose="020B0604020202020204" pitchFamily="34" charset="0"/>
              </a:rPr>
              <a:t>Optimizando el recurso con los entrenadores de alto rendimiento pudimos conformar las escuelas de formación deportiva gratuitas del Indersantander en mas de 31 disciplinas deportivas. Atendidos de manera virtual durante pandemia y en presencialidad según los decretos nacionales</a:t>
            </a:r>
            <a:r>
              <a:rPr lang="es-CO" dirty="0" smtClean="0"/>
              <a:t>. </a:t>
            </a:r>
            <a:endParaRPr lang="es-CO" dirty="0"/>
          </a:p>
        </p:txBody>
      </p:sp>
      <p:pic>
        <p:nvPicPr>
          <p:cNvPr id="10" name="Imagen 9"/>
          <p:cNvPicPr/>
          <p:nvPr/>
        </p:nvPicPr>
        <p:blipFill>
          <a:blip r:embed="rId4" cstate="print">
            <a:extLst>
              <a:ext uri="{28A0092B-C50C-407E-A947-70E740481C1C}">
                <a14:useLocalDpi xmlns:a14="http://schemas.microsoft.com/office/drawing/2010/main" val="0"/>
              </a:ext>
            </a:extLst>
          </a:blip>
          <a:stretch>
            <a:fillRect/>
          </a:stretch>
        </p:blipFill>
        <p:spPr>
          <a:xfrm>
            <a:off x="7980954" y="-11504"/>
            <a:ext cx="1007111" cy="736333"/>
          </a:xfrm>
          <a:prstGeom prst="rect">
            <a:avLst/>
          </a:prstGeom>
        </p:spPr>
      </p:pic>
    </p:spTree>
    <p:extLst>
      <p:ext uri="{BB962C8B-B14F-4D97-AF65-F5344CB8AC3E}">
        <p14:creationId xmlns:p14="http://schemas.microsoft.com/office/powerpoint/2010/main" val="1022899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91680" y="123478"/>
            <a:ext cx="5472608" cy="369332"/>
          </a:xfrm>
          <a:prstGeom prst="rect">
            <a:avLst/>
          </a:prstGeom>
          <a:noFill/>
        </p:spPr>
        <p:txBody>
          <a:bodyPr wrap="square" rtlCol="0">
            <a:spAutoFit/>
          </a:bodyPr>
          <a:lstStyle/>
          <a:p>
            <a:r>
              <a:rPr lang="es-CO" b="1" dirty="0" smtClean="0">
                <a:latin typeface="Arial" panose="020B0604020202020204" pitchFamily="34" charset="0"/>
                <a:cs typeface="Arial" panose="020B0604020202020204" pitchFamily="34" charset="0"/>
              </a:rPr>
              <a:t>MI PROFE DE PRIMERA Y PRESENTE PROFE </a:t>
            </a:r>
            <a:endParaRPr lang="es-CO" b="1"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5877070" y="589652"/>
            <a:ext cx="3266930" cy="1766074"/>
          </a:xfrm>
          <a:prstGeom prst="rect">
            <a:avLst/>
          </a:prstGeom>
        </p:spPr>
      </p:pic>
      <p:pic>
        <p:nvPicPr>
          <p:cNvPr id="6" name="Imagen 5"/>
          <p:cNvPicPr>
            <a:picLocks noChangeAspect="1"/>
          </p:cNvPicPr>
          <p:nvPr/>
        </p:nvPicPr>
        <p:blipFill>
          <a:blip r:embed="rId3"/>
          <a:stretch>
            <a:fillRect/>
          </a:stretch>
        </p:blipFill>
        <p:spPr>
          <a:xfrm>
            <a:off x="5877070" y="2355726"/>
            <a:ext cx="3266930" cy="1966130"/>
          </a:xfrm>
          <a:prstGeom prst="rect">
            <a:avLst/>
          </a:prstGeom>
        </p:spPr>
      </p:pic>
      <p:sp>
        <p:nvSpPr>
          <p:cNvPr id="7" name="Rectángulo 6"/>
          <p:cNvSpPr/>
          <p:nvPr/>
        </p:nvSpPr>
        <p:spPr>
          <a:xfrm>
            <a:off x="107504" y="3768892"/>
            <a:ext cx="8820472" cy="1338828"/>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a:t>
            </a:r>
            <a:r>
              <a:rPr lang="es-CO" sz="1100" dirty="0" smtClean="0">
                <a:latin typeface="Arial" panose="020B0604020202020204" pitchFamily="34" charset="0"/>
                <a:ea typeface="Times New Roman" panose="02020603050405020304" pitchFamily="18" charset="0"/>
                <a:cs typeface="Arial" panose="020B0604020202020204" pitchFamily="34" charset="0"/>
              </a:rPr>
              <a:t>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1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100" dirty="0" smtClean="0">
                <a:latin typeface="Arial" panose="020B0604020202020204" pitchFamily="34" charset="0"/>
                <a:ea typeface="Times New Roman" panose="02020603050405020304" pitchFamily="18" charset="0"/>
                <a:cs typeface="Arial" panose="020B0604020202020204" pitchFamily="34" charset="0"/>
              </a:rPr>
              <a:t>Deporte estudiantil y Formativo </a:t>
            </a:r>
            <a:endParaRPr lang="es-CO" sz="1100" dirty="0">
              <a:latin typeface="Arial" panose="020B0604020202020204" pitchFamily="34" charset="0"/>
              <a:ea typeface="Times New Roman" panose="02020603050405020304" pitchFamily="18" charset="0"/>
              <a:cs typeface="Arial" panose="020B0604020202020204" pitchFamily="34" charset="0"/>
            </a:endParaRPr>
          </a:p>
          <a:p>
            <a:pPr lvl="0"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 </a:t>
            </a:r>
            <a:r>
              <a:rPr lang="es-CO" sz="1100" dirty="0">
                <a:latin typeface="Arial" panose="020B0604020202020204" pitchFamily="34" charset="0"/>
                <a:ea typeface="Arial Narrow"/>
                <a:cs typeface="Arial" panose="020B0604020202020204" pitchFamily="34" charset="0"/>
                <a:sym typeface="Arial Narrow"/>
              </a:rPr>
              <a:t>Apoyar los procesos pedagógicos de la Educación Física de base en las instituciones educativas públicas en primera infancia e infancia, con la asignación de 87 personas certificadas en el área designada por instituciones de educación superior y secretarías de educación para municipios del departamento de Santander, priorizando aquellos con víctimas del conflicto armado como educadores de paz. </a:t>
            </a:r>
            <a:endParaRPr lang="es-CO" sz="1100" dirty="0">
              <a:solidFill>
                <a:srgbClr val="000000"/>
              </a:solidFill>
              <a:latin typeface="Arial" panose="020B0604020202020204" pitchFamily="34" charset="0"/>
              <a:ea typeface="Arial Narrow"/>
              <a:cs typeface="Arial" panose="020B0604020202020204" pitchFamily="34" charset="0"/>
              <a:sym typeface="Arial Narrow"/>
            </a:endParaRPr>
          </a:p>
        </p:txBody>
      </p:sp>
      <p:sp>
        <p:nvSpPr>
          <p:cNvPr id="8" name="CuadroTexto 7"/>
          <p:cNvSpPr txBox="1"/>
          <p:nvPr/>
        </p:nvSpPr>
        <p:spPr>
          <a:xfrm>
            <a:off x="107504" y="1131590"/>
            <a:ext cx="2664296" cy="923330"/>
          </a:xfrm>
          <a:prstGeom prst="rect">
            <a:avLst/>
          </a:prstGeom>
          <a:noFill/>
        </p:spPr>
        <p:txBody>
          <a:bodyPr wrap="square" rtlCol="0">
            <a:spAutoFit/>
          </a:bodyPr>
          <a:lstStyle/>
          <a:p>
            <a:r>
              <a:rPr lang="es-CO" dirty="0" smtClean="0"/>
              <a:t>Presente profe: visto en los 32 departamentos del país y 11 países, </a:t>
            </a:r>
            <a:endParaRPr lang="es-CO" dirty="0"/>
          </a:p>
        </p:txBody>
      </p:sp>
    </p:spTree>
    <p:extLst>
      <p:ext uri="{BB962C8B-B14F-4D97-AF65-F5344CB8AC3E}">
        <p14:creationId xmlns:p14="http://schemas.microsoft.com/office/powerpoint/2010/main" val="2784497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19672" y="1131590"/>
            <a:ext cx="4608512" cy="369332"/>
          </a:xfrm>
          <a:prstGeom prst="rect">
            <a:avLst/>
          </a:prstGeom>
          <a:noFill/>
        </p:spPr>
        <p:txBody>
          <a:bodyPr wrap="square" rtlCol="0">
            <a:spAutoFit/>
          </a:bodyPr>
          <a:lstStyle/>
          <a:p>
            <a:r>
              <a:rPr lang="es-CO" dirty="0" smtClean="0"/>
              <a:t>Deportes mas y </a:t>
            </a:r>
            <a:r>
              <a:rPr lang="es-CO" dirty="0" err="1" smtClean="0"/>
              <a:t>recreate</a:t>
            </a:r>
            <a:r>
              <a:rPr lang="es-CO" dirty="0" smtClean="0"/>
              <a:t>  </a:t>
            </a:r>
            <a:endParaRPr lang="es-CO" dirty="0"/>
          </a:p>
        </p:txBody>
      </p:sp>
    </p:spTree>
    <p:extLst>
      <p:ext uri="{BB962C8B-B14F-4D97-AF65-F5344CB8AC3E}">
        <p14:creationId xmlns:p14="http://schemas.microsoft.com/office/powerpoint/2010/main" val="15491082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87624" y="1563638"/>
            <a:ext cx="5400600" cy="369332"/>
          </a:xfrm>
          <a:prstGeom prst="rect">
            <a:avLst/>
          </a:prstGeom>
          <a:noFill/>
        </p:spPr>
        <p:txBody>
          <a:bodyPr wrap="square" rtlCol="0">
            <a:spAutoFit/>
          </a:bodyPr>
          <a:lstStyle/>
          <a:p>
            <a:r>
              <a:rPr lang="es-CO" dirty="0" smtClean="0"/>
              <a:t>Mantenimiento de los escenarios </a:t>
            </a:r>
            <a:endParaRPr lang="es-CO" dirty="0"/>
          </a:p>
        </p:txBody>
      </p:sp>
    </p:spTree>
    <p:extLst>
      <p:ext uri="{BB962C8B-B14F-4D97-AF65-F5344CB8AC3E}">
        <p14:creationId xmlns:p14="http://schemas.microsoft.com/office/powerpoint/2010/main" val="4057272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59632" y="1347614"/>
            <a:ext cx="5544616" cy="369332"/>
          </a:xfrm>
          <a:prstGeom prst="rect">
            <a:avLst/>
          </a:prstGeom>
          <a:noFill/>
        </p:spPr>
        <p:txBody>
          <a:bodyPr wrap="square" rtlCol="0">
            <a:spAutoFit/>
          </a:bodyPr>
          <a:lstStyle/>
          <a:p>
            <a:r>
              <a:rPr lang="es-CO" dirty="0" smtClean="0"/>
              <a:t>Proyecto alto rendimiento </a:t>
            </a:r>
            <a:endParaRPr lang="es-CO" dirty="0"/>
          </a:p>
        </p:txBody>
      </p:sp>
    </p:spTree>
    <p:extLst>
      <p:ext uri="{BB962C8B-B14F-4D97-AF65-F5344CB8AC3E}">
        <p14:creationId xmlns:p14="http://schemas.microsoft.com/office/powerpoint/2010/main" val="31387258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99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199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618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015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88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7584" y="699542"/>
            <a:ext cx="7914009" cy="3888432"/>
          </a:xfrm>
          <a:prstGeom prst="rect">
            <a:avLst/>
          </a:prstGeom>
        </p:spPr>
      </p:pic>
    </p:spTree>
    <p:extLst>
      <p:ext uri="{BB962C8B-B14F-4D97-AF65-F5344CB8AC3E}">
        <p14:creationId xmlns:p14="http://schemas.microsoft.com/office/powerpoint/2010/main" val="1089976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6536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3498779795"/>
              </p:ext>
            </p:extLst>
          </p:nvPr>
        </p:nvGraphicFramePr>
        <p:xfrm>
          <a:off x="2411760" y="726401"/>
          <a:ext cx="4678677" cy="1512168"/>
        </p:xfrm>
        <a:graphic>
          <a:graphicData uri="http://schemas.openxmlformats.org/drawingml/2006/table">
            <a:tbl>
              <a:tblPr firstRow="1" firstCol="1" bandRow="1"/>
              <a:tblGrid>
                <a:gridCol w="2942653">
                  <a:extLst>
                    <a:ext uri="{9D8B030D-6E8A-4147-A177-3AD203B41FA5}">
                      <a16:colId xmlns:a16="http://schemas.microsoft.com/office/drawing/2014/main" xmlns="" val="20000"/>
                    </a:ext>
                  </a:extLst>
                </a:gridCol>
                <a:gridCol w="868012">
                  <a:extLst>
                    <a:ext uri="{9D8B030D-6E8A-4147-A177-3AD203B41FA5}">
                      <a16:colId xmlns:a16="http://schemas.microsoft.com/office/drawing/2014/main" xmlns="" val="20001"/>
                    </a:ext>
                  </a:extLst>
                </a:gridCol>
                <a:gridCol w="868012">
                  <a:extLst>
                    <a:ext uri="{9D8B030D-6E8A-4147-A177-3AD203B41FA5}">
                      <a16:colId xmlns:a16="http://schemas.microsoft.com/office/drawing/2014/main" xmlns="" val="20002"/>
                    </a:ext>
                  </a:extLst>
                </a:gridCol>
              </a:tblGrid>
              <a:tr h="216024">
                <a:tc>
                  <a:txBody>
                    <a:bodyPr/>
                    <a:lstStyle/>
                    <a:p>
                      <a:pPr algn="ctr">
                        <a:lnSpc>
                          <a:spcPts val="1350"/>
                        </a:lnSpc>
                        <a:spcAft>
                          <a:spcPts val="0"/>
                        </a:spcAft>
                      </a:pPr>
                      <a:r>
                        <a:rPr lang="es-CO" sz="1000" b="1"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Edades población Objeto</a:t>
                      </a:r>
                      <a:endParaRPr lang="es-CO" sz="10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spcAft>
                          <a:spcPts val="0"/>
                        </a:spcAft>
                      </a:pPr>
                      <a:r>
                        <a:rPr lang="es-CO" sz="1000" b="1">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2018</a:t>
                      </a:r>
                      <a:endParaRPr lang="es-CO" sz="100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spcAft>
                          <a:spcPts val="0"/>
                        </a:spcAft>
                      </a:pPr>
                      <a:r>
                        <a:rPr lang="es-CO" sz="1000" b="1">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2020</a:t>
                      </a:r>
                      <a:endParaRPr lang="es-CO" sz="100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16024">
                <a:tc>
                  <a:txBody>
                    <a:bodyPr/>
                    <a:lstStyle/>
                    <a:p>
                      <a:pPr algn="just">
                        <a:lnSpc>
                          <a:spcPts val="1350"/>
                        </a:lnSpc>
                        <a:spcAft>
                          <a:spcPts val="0"/>
                        </a:spcAft>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Primera infancia (0-5 años) </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157.967</a:t>
                      </a:r>
                      <a:endParaRPr lang="es-CO" sz="1200">
                        <a:effectLst/>
                        <a:latin typeface="Arial Rounded MT Bold" panose="020F07040305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165.045</a:t>
                      </a:r>
                      <a:endParaRPr lang="es-CO" sz="1200">
                        <a:effectLst/>
                        <a:latin typeface="Arial Rounded MT Bold" panose="020F07040305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16024">
                <a:tc>
                  <a:txBody>
                    <a:bodyPr/>
                    <a:lstStyle/>
                    <a:p>
                      <a:pPr algn="just">
                        <a:lnSpc>
                          <a:spcPts val="1350"/>
                        </a:lnSpc>
                        <a:spcAft>
                          <a:spcPts val="0"/>
                        </a:spcAft>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Infancia (6-12 años) </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spcAft>
                          <a:spcPts val="0"/>
                        </a:spcAft>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263.854</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spcAft>
                          <a:spcPts val="0"/>
                        </a:spcAft>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270.199</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16024">
                <a:tc>
                  <a:txBody>
                    <a:bodyPr/>
                    <a:lstStyle/>
                    <a:p>
                      <a:pPr algn="just">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Adolescencia (13-17 años)</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174.807</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pPr>
                      <a:r>
                        <a:rPr lang="es-CO" sz="120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175.611</a:t>
                      </a:r>
                      <a:endParaRPr lang="es-CO" sz="120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6024">
                <a:tc>
                  <a:txBody>
                    <a:bodyPr/>
                    <a:lstStyle/>
                    <a:p>
                      <a:pPr algn="just">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Juventud (18- 28 años)</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399.712</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413.145</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6024">
                <a:tc>
                  <a:txBody>
                    <a:bodyPr/>
                    <a:lstStyle/>
                    <a:p>
                      <a:pPr algn="just">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Adulto (29-54 años) </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pPr>
                      <a:r>
                        <a:rPr lang="es-CO" sz="120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769.606</a:t>
                      </a:r>
                      <a:endParaRPr lang="es-CO" sz="120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803.628</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024">
                <a:tc>
                  <a:txBody>
                    <a:bodyPr/>
                    <a:lstStyle/>
                    <a:p>
                      <a:pPr algn="just">
                        <a:lnSpc>
                          <a:spcPts val="1350"/>
                        </a:lnSpc>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Adulto mayor (55 años en adelante) </a:t>
                      </a:r>
                      <a:endParaRPr lang="es-CO" sz="1200" dirty="0">
                        <a:effectLst/>
                        <a:latin typeface="Arial Rounded MT Bold" panose="020F070403050403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418.889</a:t>
                      </a:r>
                      <a:endParaRPr lang="es-CO" sz="1200" dirty="0">
                        <a:effectLst/>
                        <a:latin typeface="Arial Rounded MT Bold" panose="020F07040305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CO" sz="1200" dirty="0">
                          <a:solidFill>
                            <a:srgbClr val="000000"/>
                          </a:solidFill>
                          <a:effectLst/>
                          <a:latin typeface="Arial Rounded MT Bold" panose="020F0704030504030204" pitchFamily="34" charset="0"/>
                          <a:ea typeface="Times New Roman" panose="02020603050405020304" pitchFamily="18" charset="0"/>
                          <a:cs typeface="Arial" panose="020B0604020202020204" pitchFamily="34" charset="0"/>
                        </a:rPr>
                        <a:t>453.272</a:t>
                      </a:r>
                      <a:endParaRPr lang="es-CO" sz="1200" dirty="0">
                        <a:effectLst/>
                        <a:latin typeface="Arial Rounded MT Bold" panose="020F07040305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
        <p:nvSpPr>
          <p:cNvPr id="5" name="Rectángulo 4"/>
          <p:cNvSpPr/>
          <p:nvPr/>
        </p:nvSpPr>
        <p:spPr>
          <a:xfrm>
            <a:off x="2411760" y="19489"/>
            <a:ext cx="4572000" cy="646331"/>
          </a:xfrm>
          <a:prstGeom prst="rect">
            <a:avLst/>
          </a:prstGeom>
        </p:spPr>
        <p:txBody>
          <a:bodyPr>
            <a:spAutoFit/>
          </a:bodyPr>
          <a:lstStyle/>
          <a:p>
            <a:pPr algn="ctr"/>
            <a:r>
              <a:rPr lang="es-ES"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POBLACION OBJETO DEL INDERSANTANDER </a:t>
            </a:r>
            <a:endParaRPr lang="es-ES"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a:stretch>
            <a:fillRect/>
          </a:stretch>
        </p:blipFill>
        <p:spPr>
          <a:xfrm>
            <a:off x="1757047" y="2391073"/>
            <a:ext cx="5881426" cy="438773"/>
          </a:xfrm>
          <a:prstGeom prst="rect">
            <a:avLst/>
          </a:prstGeom>
        </p:spPr>
      </p:pic>
      <p:pic>
        <p:nvPicPr>
          <p:cNvPr id="7" name="Imagen 6"/>
          <p:cNvPicPr>
            <a:picLocks noChangeAspect="1"/>
          </p:cNvPicPr>
          <p:nvPr/>
        </p:nvPicPr>
        <p:blipFill>
          <a:blip r:embed="rId3"/>
          <a:stretch>
            <a:fillRect/>
          </a:stretch>
        </p:blipFill>
        <p:spPr>
          <a:xfrm>
            <a:off x="683568" y="2877327"/>
            <a:ext cx="8224988" cy="1677772"/>
          </a:xfrm>
          <a:prstGeom prst="rect">
            <a:avLst/>
          </a:prstGeom>
        </p:spPr>
      </p:pic>
    </p:spTree>
    <p:extLst>
      <p:ext uri="{BB962C8B-B14F-4D97-AF65-F5344CB8AC3E}">
        <p14:creationId xmlns:p14="http://schemas.microsoft.com/office/powerpoint/2010/main" val="2391469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34326" y="671012"/>
            <a:ext cx="6984776" cy="923330"/>
          </a:xfrm>
          <a:prstGeom prst="rect">
            <a:avLst/>
          </a:prstGeom>
          <a:noFill/>
        </p:spPr>
        <p:txBody>
          <a:bodyPr wrap="square" rtlCol="0">
            <a:spAutoFit/>
          </a:bodyPr>
          <a:lstStyle/>
          <a:p>
            <a:pPr algn="ctr"/>
            <a:r>
              <a:rPr lang="es-ES_tradnl" b="1" dirty="0">
                <a:latin typeface="Arial" panose="020B0604020202020204" pitchFamily="34" charset="0"/>
                <a:cs typeface="Arial" panose="020B0604020202020204" pitchFamily="34" charset="0"/>
              </a:rPr>
              <a:t>REALIZACION DEL  TORNEO PREOLIMPICO SUDAMERICANO SUB 23  FASE FINAL       BUCARAMANGA 2020 </a:t>
            </a:r>
            <a:endParaRPr lang="es-CO" dirty="0">
              <a:latin typeface="Arial" panose="020B0604020202020204" pitchFamily="34" charset="0"/>
              <a:cs typeface="Arial" panose="020B0604020202020204" pitchFamily="34" charset="0"/>
            </a:endParaRPr>
          </a:p>
          <a:p>
            <a:endParaRPr lang="es-CO" dirty="0">
              <a:latin typeface="Arial Narrow" panose="020B0606020202030204" pitchFamily="34" charset="0"/>
            </a:endParaRPr>
          </a:p>
        </p:txBody>
      </p:sp>
      <p:pic>
        <p:nvPicPr>
          <p:cNvPr id="5" name="Imagen 4"/>
          <p:cNvPicPr>
            <a:picLocks noChangeAspect="1"/>
          </p:cNvPicPr>
          <p:nvPr/>
        </p:nvPicPr>
        <p:blipFill>
          <a:blip r:embed="rId2"/>
          <a:stretch>
            <a:fillRect/>
          </a:stretch>
        </p:blipFill>
        <p:spPr>
          <a:xfrm>
            <a:off x="8418427" y="65427"/>
            <a:ext cx="784088" cy="784088"/>
          </a:xfrm>
          <a:prstGeom prst="rect">
            <a:avLst/>
          </a:prstGeom>
        </p:spPr>
      </p:pic>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0" y="1308908"/>
            <a:ext cx="2921635" cy="2225675"/>
          </a:xfrm>
          <a:prstGeom prst="rect">
            <a:avLst/>
          </a:prstGeom>
          <a:noFill/>
          <a:ln>
            <a:noFill/>
          </a:ln>
        </p:spPr>
      </p:pic>
      <p:pic>
        <p:nvPicPr>
          <p:cNvPr id="7" name="Imagen 6"/>
          <p:cNvPicPr>
            <a:picLocks noChangeAspect="1"/>
          </p:cNvPicPr>
          <p:nvPr/>
        </p:nvPicPr>
        <p:blipFill>
          <a:blip r:embed="rId4"/>
          <a:stretch>
            <a:fillRect/>
          </a:stretch>
        </p:blipFill>
        <p:spPr>
          <a:xfrm>
            <a:off x="2921635" y="1308908"/>
            <a:ext cx="2749534" cy="2251788"/>
          </a:xfrm>
          <a:prstGeom prst="rect">
            <a:avLst/>
          </a:prstGeom>
        </p:spPr>
      </p:pic>
      <p:sp>
        <p:nvSpPr>
          <p:cNvPr id="8" name="Rectángulo 7"/>
          <p:cNvSpPr/>
          <p:nvPr/>
        </p:nvSpPr>
        <p:spPr>
          <a:xfrm>
            <a:off x="1012573" y="3669282"/>
            <a:ext cx="7974632" cy="1169551"/>
          </a:xfrm>
          <a:prstGeom prst="rect">
            <a:avLst/>
          </a:prstGeom>
        </p:spPr>
        <p:txBody>
          <a:bodyPr wrap="square">
            <a:spAutoFit/>
          </a:bodyPr>
          <a:lstStyle/>
          <a:p>
            <a:pPr algn="just">
              <a:spcAft>
                <a:spcPts val="0"/>
              </a:spcAft>
            </a:pPr>
            <a:r>
              <a:rPr lang="es-ES_tradnl" sz="1400" dirty="0">
                <a:latin typeface="Arial" panose="020B0604020202020204" pitchFamily="34" charset="0"/>
                <a:ea typeface="Calibri" panose="020F0502020204030204" pitchFamily="34" charset="0"/>
                <a:cs typeface="Times New Roman" panose="02020603050405020304" pitchFamily="18" charset="0"/>
              </a:rPr>
              <a:t>Se realizó con gran éxito el torneo preolímpico sudamericano sub 23 organizado por la CONMEBOL en nuestro departamento, se recibieron las delegaciones de Uruguay, Argentina, Brasil, Colombia en la fase final los días 3-6-9 de Febrero del 2020</a:t>
            </a:r>
            <a:r>
              <a:rPr lang="es-ES_tradnl" sz="1400" dirty="0" smtClean="0">
                <a:latin typeface="Arial" panose="020B0604020202020204" pitchFamily="34" charset="0"/>
                <a:ea typeface="Calibri" panose="020F0502020204030204" pitchFamily="34" charset="0"/>
                <a:cs typeface="Times New Roman" panose="02020603050405020304" pitchFamily="18" charset="0"/>
              </a:rPr>
              <a:t>.</a:t>
            </a:r>
          </a:p>
          <a:p>
            <a:pPr algn="just">
              <a:spcAft>
                <a:spcPts val="0"/>
              </a:spcAft>
            </a:pPr>
            <a:endParaRPr lang="es-ES_tradnl" sz="14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0"/>
              </a:spcAft>
            </a:pPr>
            <a:r>
              <a:rPr lang="es-ES_tradnl" sz="1400" dirty="0" smtClean="0">
                <a:latin typeface="Arial" panose="020B0604020202020204" pitchFamily="34" charset="0"/>
                <a:ea typeface="Calibri" panose="020F0502020204030204" pitchFamily="34" charset="0"/>
                <a:cs typeface="Times New Roman" panose="02020603050405020304" pitchFamily="18" charset="0"/>
              </a:rPr>
              <a:t>Población beneficiada: Mas de 25.000 santandereanos por partido se beneficio del escenario. </a:t>
            </a:r>
            <a:endParaRPr lang="es-CO"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p:cNvPicPr>
            <a:picLocks noChangeAspect="1"/>
          </p:cNvPicPr>
          <p:nvPr/>
        </p:nvPicPr>
        <p:blipFill>
          <a:blip r:embed="rId5"/>
          <a:stretch>
            <a:fillRect/>
          </a:stretch>
        </p:blipFill>
        <p:spPr>
          <a:xfrm>
            <a:off x="5585214" y="1308908"/>
            <a:ext cx="3558786" cy="2270618"/>
          </a:xfrm>
          <a:prstGeom prst="rect">
            <a:avLst/>
          </a:prstGeom>
        </p:spPr>
      </p:pic>
      <p:pic>
        <p:nvPicPr>
          <p:cNvPr id="14" name="Imagen 13" descr="C:\Users\Alejandro\AppData\Local\Microsoft\Windows\INetCache\Content.Word\stickers informe gestión secretaria 7-8-07.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7180" y="101975"/>
            <a:ext cx="721247" cy="710992"/>
          </a:xfrm>
          <a:prstGeom prst="rect">
            <a:avLst/>
          </a:prstGeom>
          <a:noFill/>
          <a:ln>
            <a:noFill/>
          </a:ln>
        </p:spPr>
      </p:pic>
    </p:spTree>
    <p:extLst>
      <p:ext uri="{BB962C8B-B14F-4D97-AF65-F5344CB8AC3E}">
        <p14:creationId xmlns:p14="http://schemas.microsoft.com/office/powerpoint/2010/main" val="222079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52536" y="1707654"/>
            <a:ext cx="8892480" cy="369332"/>
          </a:xfrm>
          <a:prstGeom prst="rect">
            <a:avLst/>
          </a:prstGeom>
          <a:noFill/>
        </p:spPr>
        <p:txBody>
          <a:bodyPr wrap="square" rtlCol="0">
            <a:spAutoFit/>
          </a:bodyPr>
          <a:lstStyle/>
          <a:p>
            <a:r>
              <a:rPr lang="es-CO" dirty="0" smtClean="0"/>
              <a:t>.</a:t>
            </a:r>
            <a:endParaRPr lang="es-CO" dirty="0"/>
          </a:p>
        </p:txBody>
      </p:sp>
      <p:pic>
        <p:nvPicPr>
          <p:cNvPr id="6" name="Imagen 5"/>
          <p:cNvPicPr>
            <a:picLocks noChangeAspect="1"/>
          </p:cNvPicPr>
          <p:nvPr/>
        </p:nvPicPr>
        <p:blipFill>
          <a:blip r:embed="rId2"/>
          <a:stretch>
            <a:fillRect/>
          </a:stretch>
        </p:blipFill>
        <p:spPr>
          <a:xfrm>
            <a:off x="8386965" y="0"/>
            <a:ext cx="809577" cy="809577"/>
          </a:xfrm>
          <a:prstGeom prst="rect">
            <a:avLst/>
          </a:prstGeom>
        </p:spPr>
      </p:pic>
      <p:sp>
        <p:nvSpPr>
          <p:cNvPr id="7" name="Rectángulo 6"/>
          <p:cNvSpPr/>
          <p:nvPr/>
        </p:nvSpPr>
        <p:spPr>
          <a:xfrm>
            <a:off x="1337657" y="154798"/>
            <a:ext cx="6534472" cy="1219693"/>
          </a:xfrm>
          <a:prstGeom prst="rect">
            <a:avLst/>
          </a:prstGeom>
        </p:spPr>
        <p:txBody>
          <a:bodyPr wrap="square">
            <a:spAutoFit/>
          </a:bodyPr>
          <a:lstStyle/>
          <a:p>
            <a:pPr lvl="0" algn="ctr">
              <a:spcAft>
                <a:spcPts val="0"/>
              </a:spcAft>
            </a:pPr>
            <a:r>
              <a:rPr lang="es-ES" b="1" dirty="0">
                <a:latin typeface="Arial" panose="020B0604020202020204" pitchFamily="34" charset="0"/>
                <a:ea typeface="Arial" panose="020B0604020202020204" pitchFamily="34" charset="0"/>
                <a:cs typeface="Arial" panose="020B0604020202020204" pitchFamily="34" charset="0"/>
              </a:rPr>
              <a:t>Exaltar a los deportistas y entrenadores santandereanos </a:t>
            </a:r>
            <a:r>
              <a:rPr lang="es-ES" b="1" dirty="0" smtClean="0">
                <a:latin typeface="Arial" panose="020B0604020202020204" pitchFamily="34" charset="0"/>
                <a:ea typeface="Arial" panose="020B0604020202020204" pitchFamily="34" charset="0"/>
                <a:cs typeface="Arial" panose="020B0604020202020204" pitchFamily="34" charset="0"/>
              </a:rPr>
              <a:t> por </a:t>
            </a:r>
            <a:r>
              <a:rPr lang="es-ES" b="1" dirty="0">
                <a:latin typeface="Arial" panose="020B0604020202020204" pitchFamily="34" charset="0"/>
                <a:ea typeface="Arial" panose="020B0604020202020204" pitchFamily="34" charset="0"/>
                <a:cs typeface="Arial" panose="020B0604020202020204" pitchFamily="34" charset="0"/>
              </a:rPr>
              <a:t>sus </a:t>
            </a:r>
            <a:r>
              <a:rPr lang="es-ES" b="1" dirty="0" smtClean="0">
                <a:latin typeface="Arial" panose="020B0604020202020204" pitchFamily="34" charset="0"/>
                <a:ea typeface="Arial" panose="020B0604020202020204" pitchFamily="34" charset="0"/>
                <a:cs typeface="Arial" panose="020B0604020202020204" pitchFamily="34" charset="0"/>
              </a:rPr>
              <a:t>logros en los juegos nacionales y para nacionales Bolívar 2019. </a:t>
            </a:r>
            <a:endParaRPr lang="es-CO" b="1" dirty="0">
              <a:latin typeface="Arial" panose="020B0604020202020204" pitchFamily="34" charset="0"/>
              <a:ea typeface="Arial" panose="020B0604020202020204" pitchFamily="34" charset="0"/>
              <a:cs typeface="Arial" panose="020B0604020202020204" pitchFamily="34" charset="0"/>
            </a:endParaRPr>
          </a:p>
          <a:p>
            <a:pPr marL="457200" algn="ctr">
              <a:lnSpc>
                <a:spcPct val="107000"/>
              </a:lnSpc>
              <a:spcAft>
                <a:spcPts val="0"/>
              </a:spcAft>
            </a:pPr>
            <a:r>
              <a:rPr lang="es-ES" i="1" dirty="0">
                <a:latin typeface="Arial" panose="020B060402020202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0" y="3416884"/>
            <a:ext cx="8964488" cy="954107"/>
          </a:xfrm>
          <a:prstGeom prst="rect">
            <a:avLst/>
          </a:prstGeom>
        </p:spPr>
        <p:txBody>
          <a:bodyPr wrap="square">
            <a:spAutoFit/>
          </a:bodyPr>
          <a:lstStyle/>
          <a:p>
            <a:pPr algn="just"/>
            <a:r>
              <a:rPr lang="es-CO" sz="1400" dirty="0">
                <a:latin typeface="Arial" panose="020B0604020202020204" pitchFamily="34" charset="0"/>
                <a:cs typeface="Arial" panose="020B0604020202020204" pitchFamily="34" charset="0"/>
              </a:rPr>
              <a:t>Se gestionó y  realizó la entrega de los incentivos a los deportistas y entrenadores que obtuvieron resultados en los juegos nacionales y para nacionales 2019. Se exaltaron por la digna representación en las justas deportivas, fueron reconocidos 106 deportistas junto con algunos entrenadores que ganaron medalla de oro, plata y bronce. </a:t>
            </a:r>
          </a:p>
        </p:txBody>
      </p:sp>
      <p:pic>
        <p:nvPicPr>
          <p:cNvPr id="9" name="Imagen 8"/>
          <p:cNvPicPr>
            <a:picLocks noChangeAspect="1"/>
          </p:cNvPicPr>
          <p:nvPr/>
        </p:nvPicPr>
        <p:blipFill>
          <a:blip r:embed="rId3"/>
          <a:stretch>
            <a:fillRect/>
          </a:stretch>
        </p:blipFill>
        <p:spPr>
          <a:xfrm>
            <a:off x="13244" y="1203598"/>
            <a:ext cx="3238219" cy="2118593"/>
          </a:xfrm>
          <a:prstGeom prst="rect">
            <a:avLst/>
          </a:prstGeom>
        </p:spPr>
      </p:pic>
      <p:pic>
        <p:nvPicPr>
          <p:cNvPr id="10" name="Imagen 9"/>
          <p:cNvPicPr>
            <a:picLocks noChangeAspect="1"/>
          </p:cNvPicPr>
          <p:nvPr/>
        </p:nvPicPr>
        <p:blipFill>
          <a:blip r:embed="rId4"/>
          <a:stretch>
            <a:fillRect/>
          </a:stretch>
        </p:blipFill>
        <p:spPr>
          <a:xfrm>
            <a:off x="3233635" y="1203599"/>
            <a:ext cx="2976721" cy="2118592"/>
          </a:xfrm>
          <a:prstGeom prst="rect">
            <a:avLst/>
          </a:prstGeom>
        </p:spPr>
      </p:pic>
      <p:pic>
        <p:nvPicPr>
          <p:cNvPr id="12" name="Imagen 11"/>
          <p:cNvPicPr>
            <a:picLocks noChangeAspect="1"/>
          </p:cNvPicPr>
          <p:nvPr/>
        </p:nvPicPr>
        <p:blipFill>
          <a:blip r:embed="rId5"/>
          <a:stretch>
            <a:fillRect/>
          </a:stretch>
        </p:blipFill>
        <p:spPr>
          <a:xfrm>
            <a:off x="6135666" y="1203598"/>
            <a:ext cx="2951471" cy="2118593"/>
          </a:xfrm>
          <a:prstGeom prst="rect">
            <a:avLst/>
          </a:prstGeom>
        </p:spPr>
      </p:pic>
      <p:graphicFrame>
        <p:nvGraphicFramePr>
          <p:cNvPr id="14" name="Tabla 13"/>
          <p:cNvGraphicFramePr>
            <a:graphicFrameLocks noGrp="1"/>
          </p:cNvGraphicFramePr>
          <p:nvPr>
            <p:extLst>
              <p:ext uri="{D42A27DB-BD31-4B8C-83A1-F6EECF244321}">
                <p14:modId xmlns:p14="http://schemas.microsoft.com/office/powerpoint/2010/main" val="1766843848"/>
              </p:ext>
            </p:extLst>
          </p:nvPr>
        </p:nvGraphicFramePr>
        <p:xfrm>
          <a:off x="1619672" y="4291249"/>
          <a:ext cx="4590684" cy="656766"/>
        </p:xfrm>
        <a:graphic>
          <a:graphicData uri="http://schemas.openxmlformats.org/drawingml/2006/table">
            <a:tbl>
              <a:tblPr firstRow="1" bandRow="1">
                <a:tableStyleId>{8799B23B-EC83-4686-B30A-512413B5E67A}</a:tableStyleId>
              </a:tblPr>
              <a:tblGrid>
                <a:gridCol w="2016224"/>
                <a:gridCol w="2574460"/>
              </a:tblGrid>
              <a:tr h="328383">
                <a:tc>
                  <a:txBody>
                    <a:bodyPr/>
                    <a:lstStyle/>
                    <a:p>
                      <a:r>
                        <a:rPr lang="es-CO" sz="1200" dirty="0" smtClean="0"/>
                        <a:t>Inversión:</a:t>
                      </a:r>
                      <a:r>
                        <a:rPr lang="es-CO" sz="1200" baseline="0" dirty="0" smtClean="0"/>
                        <a:t> </a:t>
                      </a:r>
                      <a:endParaRPr lang="es-CO" sz="1200" b="1" dirty="0">
                        <a:solidFill>
                          <a:schemeClr val="tx1"/>
                        </a:solidFill>
                        <a:latin typeface="Arial" panose="020B0604020202020204" pitchFamily="34" charset="0"/>
                        <a:cs typeface="Arial" panose="020B0604020202020204" pitchFamily="34" charset="0"/>
                      </a:endParaRPr>
                    </a:p>
                  </a:txBody>
                  <a:tcPr/>
                </a:tc>
                <a:tc>
                  <a:txBody>
                    <a:bodyPr/>
                    <a:lstStyle/>
                    <a:p>
                      <a:r>
                        <a:rPr lang="es-CO" sz="1200" dirty="0" smtClean="0"/>
                        <a:t>$ 839.200.000</a:t>
                      </a:r>
                      <a:endParaRPr lang="es-CO" sz="1200" b="1" dirty="0">
                        <a:solidFill>
                          <a:schemeClr val="tx1"/>
                        </a:solidFill>
                        <a:latin typeface="Arial" panose="020B0604020202020204" pitchFamily="34" charset="0"/>
                        <a:cs typeface="Arial" panose="020B0604020202020204" pitchFamily="34" charset="0"/>
                      </a:endParaRPr>
                    </a:p>
                  </a:txBody>
                  <a:tcPr/>
                </a:tc>
              </a:tr>
              <a:tr h="328383">
                <a:tc>
                  <a:txBody>
                    <a:bodyPr/>
                    <a:lstStyle/>
                    <a:p>
                      <a:r>
                        <a:rPr lang="es-CO" sz="1200" dirty="0" smtClean="0"/>
                        <a:t>Población beneficiada:</a:t>
                      </a:r>
                      <a:endParaRPr lang="es-CO" sz="1200" b="1" dirty="0">
                        <a:solidFill>
                          <a:schemeClr val="tx1"/>
                        </a:solidFill>
                        <a:latin typeface="Arial" panose="020B0604020202020204" pitchFamily="34" charset="0"/>
                        <a:cs typeface="Arial" panose="020B0604020202020204" pitchFamily="34" charset="0"/>
                      </a:endParaRPr>
                    </a:p>
                  </a:txBody>
                  <a:tcPr/>
                </a:tc>
                <a:tc>
                  <a:txBody>
                    <a:bodyPr/>
                    <a:lstStyle/>
                    <a:p>
                      <a:r>
                        <a:rPr lang="es-CO" sz="1200" dirty="0" smtClean="0"/>
                        <a:t>106 Deportistas</a:t>
                      </a:r>
                      <a:r>
                        <a:rPr lang="es-CO" sz="1200" baseline="0" dirty="0" smtClean="0"/>
                        <a:t>. </a:t>
                      </a:r>
                      <a:endParaRPr lang="es-CO" sz="1200" b="1" dirty="0">
                        <a:solidFill>
                          <a:schemeClr val="tx1"/>
                        </a:solidFill>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1948992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3596935878"/>
              </p:ext>
            </p:extLst>
          </p:nvPr>
        </p:nvGraphicFramePr>
        <p:xfrm>
          <a:off x="2123728" y="1059582"/>
          <a:ext cx="4896544" cy="3241040"/>
        </p:xfrm>
        <a:graphic>
          <a:graphicData uri="http://schemas.openxmlformats.org/drawingml/2006/table">
            <a:tbl>
              <a:tblPr firstRow="1" bandRow="1">
                <a:tableStyleId>{8799B23B-EC83-4686-B30A-512413B5E67A}</a:tableStyleId>
              </a:tblPr>
              <a:tblGrid>
                <a:gridCol w="2448272"/>
                <a:gridCol w="2448272"/>
              </a:tblGrid>
              <a:tr h="370840">
                <a:tc>
                  <a:txBody>
                    <a:bodyPr/>
                    <a:lstStyle/>
                    <a:p>
                      <a:pPr algn="ctr"/>
                      <a:r>
                        <a:rPr lang="es-CO" sz="1400" dirty="0" smtClean="0">
                          <a:latin typeface="Arial" panose="020B0604020202020204" pitchFamily="34" charset="0"/>
                          <a:cs typeface="Arial" panose="020B0604020202020204" pitchFamily="34" charset="0"/>
                        </a:rPr>
                        <a:t>PROGRAMA </a:t>
                      </a:r>
                      <a:endParaRPr lang="es-CO" sz="1400" dirty="0">
                        <a:latin typeface="Arial" panose="020B0604020202020204" pitchFamily="34" charset="0"/>
                        <a:cs typeface="Arial" panose="020B0604020202020204" pitchFamily="34" charset="0"/>
                      </a:endParaRPr>
                    </a:p>
                  </a:txBody>
                  <a:tcPr/>
                </a:tc>
                <a:tc>
                  <a:txBody>
                    <a:bodyPr/>
                    <a:lstStyle/>
                    <a:p>
                      <a:pPr algn="ctr"/>
                      <a:r>
                        <a:rPr lang="es-CO" sz="1400" dirty="0" smtClean="0">
                          <a:latin typeface="Arial" panose="020B0604020202020204" pitchFamily="34" charset="0"/>
                          <a:cs typeface="Arial" panose="020B0604020202020204" pitchFamily="34" charset="0"/>
                        </a:rPr>
                        <a:t>POBLACION CAPACITADA </a:t>
                      </a:r>
                      <a:endParaRPr lang="es-CO" sz="1400" dirty="0">
                        <a:latin typeface="Arial" panose="020B0604020202020204" pitchFamily="34" charset="0"/>
                        <a:cs typeface="Arial" panose="020B0604020202020204" pitchFamily="34" charset="0"/>
                      </a:endParaRPr>
                    </a:p>
                  </a:txBody>
                  <a:tcPr/>
                </a:tc>
              </a:tr>
              <a:tr h="370840">
                <a:tc>
                  <a:txBody>
                    <a:bodyPr/>
                    <a:lstStyle/>
                    <a:p>
                      <a:pPr algn="ctr"/>
                      <a:r>
                        <a:rPr lang="es-CO" sz="1400" dirty="0" smtClean="0">
                          <a:latin typeface="Arial" panose="020B0604020202020204" pitchFamily="34" charset="0"/>
                          <a:cs typeface="Arial" panose="020B0604020202020204" pitchFamily="34" charset="0"/>
                        </a:rPr>
                        <a:t>CONSTRUYENDO UN</a:t>
                      </a:r>
                      <a:r>
                        <a:rPr lang="es-CO" sz="1400" baseline="0" dirty="0" smtClean="0">
                          <a:latin typeface="Arial" panose="020B0604020202020204" pitchFamily="34" charset="0"/>
                          <a:cs typeface="Arial" panose="020B0604020202020204" pitchFamily="34" charset="0"/>
                        </a:rPr>
                        <a:t> NUEVO SANTANDER CONTIGO Y PARA EL MUNDO </a:t>
                      </a:r>
                      <a:endParaRPr lang="es-CO" sz="1400" dirty="0">
                        <a:latin typeface="Arial" panose="020B0604020202020204" pitchFamily="34" charset="0"/>
                        <a:cs typeface="Arial" panose="020B0604020202020204" pitchFamily="34" charset="0"/>
                      </a:endParaRPr>
                    </a:p>
                  </a:txBody>
                  <a:tcPr/>
                </a:tc>
                <a:tc>
                  <a:txBody>
                    <a:bodyPr/>
                    <a:lstStyle/>
                    <a:p>
                      <a:pPr algn="ctr"/>
                      <a:r>
                        <a:rPr lang="es-CO" sz="1400" dirty="0" smtClean="0">
                          <a:latin typeface="Arial" panose="020B0604020202020204" pitchFamily="34" charset="0"/>
                          <a:cs typeface="Arial" panose="020B0604020202020204" pitchFamily="34" charset="0"/>
                        </a:rPr>
                        <a:t>70</a:t>
                      </a:r>
                      <a:endParaRPr lang="es-CO" sz="1400" dirty="0">
                        <a:latin typeface="Arial" panose="020B0604020202020204" pitchFamily="34" charset="0"/>
                        <a:cs typeface="Arial" panose="020B0604020202020204" pitchFamily="34" charset="0"/>
                      </a:endParaRPr>
                    </a:p>
                  </a:txBody>
                  <a:tcPr/>
                </a:tc>
              </a:tr>
              <a:tr h="370840">
                <a:tc>
                  <a:txBody>
                    <a:bodyPr/>
                    <a:lstStyle/>
                    <a:p>
                      <a:pPr algn="ctr"/>
                      <a:r>
                        <a:rPr lang="es-CO" sz="1400" dirty="0" smtClean="0">
                          <a:latin typeface="Arial" panose="020B0604020202020204" pitchFamily="34" charset="0"/>
                          <a:cs typeface="Arial" panose="020B0604020202020204" pitchFamily="34" charset="0"/>
                        </a:rPr>
                        <a:t>DEPORTE</a:t>
                      </a:r>
                      <a:r>
                        <a:rPr lang="es-CO" sz="1400" baseline="0" dirty="0" smtClean="0">
                          <a:latin typeface="Arial" panose="020B0604020202020204" pitchFamily="34" charset="0"/>
                          <a:cs typeface="Arial" panose="020B0604020202020204" pitchFamily="34" charset="0"/>
                        </a:rPr>
                        <a:t> ESTUDIANTIL Y FORMATIVO </a:t>
                      </a:r>
                      <a:endParaRPr lang="es-CO" sz="1400" dirty="0">
                        <a:latin typeface="Arial" panose="020B0604020202020204" pitchFamily="34" charset="0"/>
                        <a:cs typeface="Arial" panose="020B0604020202020204" pitchFamily="34" charset="0"/>
                      </a:endParaRPr>
                    </a:p>
                  </a:txBody>
                  <a:tcPr/>
                </a:tc>
                <a:tc>
                  <a:txBody>
                    <a:bodyPr/>
                    <a:lstStyle/>
                    <a:p>
                      <a:pPr algn="ctr"/>
                      <a:r>
                        <a:rPr lang="es-CO" sz="1400" dirty="0" smtClean="0">
                          <a:latin typeface="Arial" panose="020B0604020202020204" pitchFamily="34" charset="0"/>
                          <a:cs typeface="Arial" panose="020B0604020202020204" pitchFamily="34" charset="0"/>
                        </a:rPr>
                        <a:t>122</a:t>
                      </a:r>
                      <a:endParaRPr lang="es-CO" sz="1400" dirty="0">
                        <a:latin typeface="Arial" panose="020B0604020202020204" pitchFamily="34" charset="0"/>
                        <a:cs typeface="Arial" panose="020B0604020202020204" pitchFamily="34" charset="0"/>
                      </a:endParaRPr>
                    </a:p>
                  </a:txBody>
                  <a:tcPr/>
                </a:tc>
              </a:tr>
              <a:tr h="370840">
                <a:tc>
                  <a:txBody>
                    <a:bodyPr/>
                    <a:lstStyle/>
                    <a:p>
                      <a:pPr algn="ctr"/>
                      <a:r>
                        <a:rPr lang="es-CO" sz="1400" dirty="0" smtClean="0">
                          <a:latin typeface="Arial" panose="020B0604020202020204" pitchFamily="34" charset="0"/>
                          <a:cs typeface="Arial" panose="020B0604020202020204" pitchFamily="34" charset="0"/>
                        </a:rPr>
                        <a:t>DEPORTE ASOCIADO </a:t>
                      </a:r>
                      <a:endParaRPr lang="es-CO" sz="1400" dirty="0">
                        <a:latin typeface="Arial" panose="020B0604020202020204" pitchFamily="34" charset="0"/>
                        <a:cs typeface="Arial" panose="020B0604020202020204" pitchFamily="34" charset="0"/>
                      </a:endParaRPr>
                    </a:p>
                  </a:txBody>
                  <a:tcPr/>
                </a:tc>
                <a:tc>
                  <a:txBody>
                    <a:bodyPr/>
                    <a:lstStyle/>
                    <a:p>
                      <a:pPr algn="ctr"/>
                      <a:r>
                        <a:rPr lang="es-CO" sz="1400" dirty="0" smtClean="0">
                          <a:latin typeface="Arial" panose="020B0604020202020204" pitchFamily="34" charset="0"/>
                          <a:cs typeface="Arial" panose="020B0604020202020204" pitchFamily="34" charset="0"/>
                        </a:rPr>
                        <a:t>595</a:t>
                      </a:r>
                      <a:endParaRPr lang="es-CO" sz="1400" dirty="0">
                        <a:latin typeface="Arial" panose="020B0604020202020204" pitchFamily="34" charset="0"/>
                        <a:cs typeface="Arial" panose="020B0604020202020204" pitchFamily="34" charset="0"/>
                      </a:endParaRPr>
                    </a:p>
                  </a:txBody>
                  <a:tcPr/>
                </a:tc>
              </a:tr>
              <a:tr h="370840">
                <a:tc>
                  <a:txBody>
                    <a:bodyPr/>
                    <a:lstStyle/>
                    <a:p>
                      <a:pPr algn="ctr"/>
                      <a:r>
                        <a:rPr lang="es-CO" sz="1400" dirty="0" smtClean="0">
                          <a:latin typeface="Arial" panose="020B0604020202020204" pitchFamily="34" charset="0"/>
                          <a:cs typeface="Arial" panose="020B0604020202020204" pitchFamily="34" charset="0"/>
                        </a:rPr>
                        <a:t>DEPORTE ALTO RENDIMIENTO </a:t>
                      </a:r>
                      <a:endParaRPr lang="es-CO" sz="1400" dirty="0">
                        <a:latin typeface="Arial" panose="020B0604020202020204" pitchFamily="34" charset="0"/>
                        <a:cs typeface="Arial" panose="020B0604020202020204" pitchFamily="34" charset="0"/>
                      </a:endParaRPr>
                    </a:p>
                  </a:txBody>
                  <a:tcPr/>
                </a:tc>
                <a:tc>
                  <a:txBody>
                    <a:bodyPr/>
                    <a:lstStyle/>
                    <a:p>
                      <a:pPr algn="ctr"/>
                      <a:r>
                        <a:rPr lang="es-CO" sz="1400" dirty="0" smtClean="0">
                          <a:latin typeface="Arial" panose="020B0604020202020204" pitchFamily="34" charset="0"/>
                          <a:cs typeface="Arial" panose="020B0604020202020204" pitchFamily="34" charset="0"/>
                        </a:rPr>
                        <a:t>1150</a:t>
                      </a:r>
                      <a:endParaRPr lang="es-CO" sz="1400" dirty="0">
                        <a:latin typeface="Arial" panose="020B0604020202020204" pitchFamily="34" charset="0"/>
                        <a:cs typeface="Arial" panose="020B0604020202020204" pitchFamily="34" charset="0"/>
                      </a:endParaRPr>
                    </a:p>
                  </a:txBody>
                  <a:tcPr/>
                </a:tc>
              </a:tr>
              <a:tr h="370840">
                <a:tc>
                  <a:txBody>
                    <a:bodyPr/>
                    <a:lstStyle/>
                    <a:p>
                      <a:pPr algn="ctr"/>
                      <a:r>
                        <a:rPr lang="es-CO" sz="1400" dirty="0" smtClean="0">
                          <a:latin typeface="Arial" panose="020B0604020202020204" pitchFamily="34" charset="0"/>
                          <a:cs typeface="Arial" panose="020B0604020202020204" pitchFamily="34" charset="0"/>
                        </a:rPr>
                        <a:t>DEPORTE</a:t>
                      </a:r>
                      <a:r>
                        <a:rPr lang="es-CO" sz="1400" baseline="0" dirty="0" smtClean="0">
                          <a:latin typeface="Arial" panose="020B0604020202020204" pitchFamily="34" charset="0"/>
                          <a:cs typeface="Arial" panose="020B0604020202020204" pitchFamily="34" charset="0"/>
                        </a:rPr>
                        <a:t> SOCIAL COMUNITARIO</a:t>
                      </a:r>
                      <a:endParaRPr lang="es-CO" sz="1400" dirty="0">
                        <a:latin typeface="Arial" panose="020B0604020202020204" pitchFamily="34" charset="0"/>
                        <a:cs typeface="Arial" panose="020B0604020202020204" pitchFamily="34" charset="0"/>
                      </a:endParaRPr>
                    </a:p>
                  </a:txBody>
                  <a:tcPr/>
                </a:tc>
                <a:tc>
                  <a:txBody>
                    <a:bodyPr/>
                    <a:lstStyle/>
                    <a:p>
                      <a:pPr algn="ctr"/>
                      <a:r>
                        <a:rPr lang="es-CO" sz="1400" dirty="0" smtClean="0">
                          <a:latin typeface="Arial" panose="020B0604020202020204" pitchFamily="34" charset="0"/>
                          <a:cs typeface="Arial" panose="020B0604020202020204" pitchFamily="34" charset="0"/>
                        </a:rPr>
                        <a:t>230</a:t>
                      </a:r>
                    </a:p>
                    <a:p>
                      <a:pPr algn="ctr"/>
                      <a:endParaRPr lang="es-CO" sz="1400" dirty="0">
                        <a:latin typeface="Arial" panose="020B0604020202020204" pitchFamily="34" charset="0"/>
                        <a:cs typeface="Arial" panose="020B0604020202020204" pitchFamily="34" charset="0"/>
                      </a:endParaRPr>
                    </a:p>
                  </a:txBody>
                  <a:tcPr/>
                </a:tc>
              </a:tr>
            </a:tbl>
          </a:graphicData>
        </a:graphic>
      </p:graphicFrame>
      <p:sp>
        <p:nvSpPr>
          <p:cNvPr id="5" name="CuadroTexto 4"/>
          <p:cNvSpPr txBox="1"/>
          <p:nvPr/>
        </p:nvSpPr>
        <p:spPr>
          <a:xfrm>
            <a:off x="1547664" y="483518"/>
            <a:ext cx="6120680" cy="369332"/>
          </a:xfrm>
          <a:prstGeom prst="rect">
            <a:avLst/>
          </a:prstGeom>
          <a:noFill/>
        </p:spPr>
        <p:txBody>
          <a:bodyPr wrap="square" rtlCol="0">
            <a:spAutoFit/>
          </a:bodyPr>
          <a:lstStyle/>
          <a:p>
            <a:pPr algn="ctr"/>
            <a:r>
              <a:rPr lang="es-CO" b="1" dirty="0" smtClean="0">
                <a:latin typeface="Arial" panose="020B0604020202020204" pitchFamily="34" charset="0"/>
                <a:cs typeface="Arial" panose="020B0604020202020204" pitchFamily="34" charset="0"/>
              </a:rPr>
              <a:t>CAPACITACIONES INDERSANTANDER 2020 </a:t>
            </a:r>
            <a:endParaRPr lang="es-CO" b="1" dirty="0">
              <a:latin typeface="Arial" panose="020B0604020202020204" pitchFamily="34" charset="0"/>
              <a:cs typeface="Arial" panose="020B060402020202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3207722308"/>
              </p:ext>
            </p:extLst>
          </p:nvPr>
        </p:nvGraphicFramePr>
        <p:xfrm>
          <a:off x="2123728" y="4443958"/>
          <a:ext cx="4896544" cy="370840"/>
        </p:xfrm>
        <a:graphic>
          <a:graphicData uri="http://schemas.openxmlformats.org/drawingml/2006/table">
            <a:tbl>
              <a:tblPr firstRow="1" bandRow="1">
                <a:tableStyleId>{8799B23B-EC83-4686-B30A-512413B5E67A}</a:tableStyleId>
              </a:tblPr>
              <a:tblGrid>
                <a:gridCol w="2448272"/>
                <a:gridCol w="2448272"/>
              </a:tblGrid>
              <a:tr h="370840">
                <a:tc>
                  <a:txBody>
                    <a:bodyPr/>
                    <a:lstStyle/>
                    <a:p>
                      <a:pPr algn="ctr"/>
                      <a:r>
                        <a:rPr lang="es-CO" sz="1600" dirty="0" smtClean="0">
                          <a:latin typeface="Arial" panose="020B0604020202020204" pitchFamily="34" charset="0"/>
                          <a:cs typeface="Arial" panose="020B0604020202020204" pitchFamily="34" charset="0"/>
                        </a:rPr>
                        <a:t>TOTAL POBLACION </a:t>
                      </a:r>
                      <a:endParaRPr lang="es-CO" sz="1600" dirty="0">
                        <a:latin typeface="Arial" panose="020B0604020202020204" pitchFamily="34" charset="0"/>
                        <a:cs typeface="Arial" panose="020B0604020202020204" pitchFamily="34" charset="0"/>
                      </a:endParaRPr>
                    </a:p>
                  </a:txBody>
                  <a:tcPr/>
                </a:tc>
                <a:tc>
                  <a:txBody>
                    <a:bodyPr/>
                    <a:lstStyle/>
                    <a:p>
                      <a:pPr algn="ctr"/>
                      <a:r>
                        <a:rPr lang="es-CO" sz="1600" dirty="0" smtClean="0">
                          <a:latin typeface="Arial" panose="020B0604020202020204" pitchFamily="34" charset="0"/>
                          <a:cs typeface="Arial" panose="020B0604020202020204" pitchFamily="34" charset="0"/>
                        </a:rPr>
                        <a:t>2.167</a:t>
                      </a:r>
                      <a:endParaRPr lang="es-CO" sz="1600"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3606652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p:cNvSpPr txBox="1"/>
          <p:nvPr/>
        </p:nvSpPr>
        <p:spPr>
          <a:xfrm>
            <a:off x="1619672" y="267494"/>
            <a:ext cx="6048672" cy="646331"/>
          </a:xfrm>
          <a:prstGeom prst="rect">
            <a:avLst/>
          </a:prstGeom>
          <a:noFill/>
        </p:spPr>
        <p:txBody>
          <a:bodyPr wrap="square" rtlCol="0">
            <a:spAutoFit/>
          </a:bodyPr>
          <a:lstStyle/>
          <a:p>
            <a:pPr algn="ctr"/>
            <a:r>
              <a:rPr lang="es-CO" b="1" dirty="0" smtClean="0">
                <a:latin typeface="Arial" panose="020B0604020202020204" pitchFamily="34" charset="0"/>
                <a:cs typeface="Arial" panose="020B0604020202020204" pitchFamily="34" charset="0"/>
              </a:rPr>
              <a:t>CAPACITACION PARA ASESORAR A LOS MUNICIPIOS DEL DEPARTAMENTO DE SANTANDER  </a:t>
            </a:r>
            <a:endParaRPr lang="es-CO" b="1" dirty="0">
              <a:latin typeface="Arial" panose="020B0604020202020204" pitchFamily="34" charset="0"/>
              <a:cs typeface="Arial" panose="020B0604020202020204" pitchFamily="34" charset="0"/>
            </a:endParaRPr>
          </a:p>
        </p:txBody>
      </p:sp>
      <p:sp>
        <p:nvSpPr>
          <p:cNvPr id="14" name="Rectángulo 13"/>
          <p:cNvSpPr/>
          <p:nvPr/>
        </p:nvSpPr>
        <p:spPr>
          <a:xfrm>
            <a:off x="611560" y="3593138"/>
            <a:ext cx="8352928" cy="1200329"/>
          </a:xfrm>
          <a:prstGeom prst="rect">
            <a:avLst/>
          </a:prstGeom>
          <a:ln w="19050">
            <a:solidFill>
              <a:schemeClr val="accent3">
                <a:lumMod val="50000"/>
              </a:schemeClr>
            </a:solidFill>
          </a:ln>
        </p:spPr>
        <p:txBody>
          <a:bodyPr wrap="square">
            <a:spAutoFit/>
          </a:bodyPr>
          <a:lstStyle/>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Línea</a:t>
            </a:r>
            <a:r>
              <a:rPr lang="es-CO" sz="1200" dirty="0" smtClean="0">
                <a:latin typeface="Arial" panose="020B0604020202020204" pitchFamily="34" charset="0"/>
                <a:ea typeface="Times New Roman" panose="02020603050405020304" pitchFamily="18" charset="0"/>
                <a:cs typeface="Arial" panose="020B0604020202020204" pitchFamily="34" charset="0"/>
              </a:rPr>
              <a:t>: Equilibrio Social y ambiental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Sector: </a:t>
            </a:r>
            <a:r>
              <a:rPr lang="es-CO" sz="1200" dirty="0" smtClean="0">
                <a:latin typeface="Arial" panose="020B0604020202020204" pitchFamily="34" charset="0"/>
                <a:ea typeface="Times New Roman" panose="02020603050405020304" pitchFamily="18" charset="0"/>
                <a:cs typeface="Arial" panose="020B0604020202020204" pitchFamily="34" charset="0"/>
              </a:rPr>
              <a:t>Siempre deporte y recreación </a:t>
            </a: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Programa: </a:t>
            </a:r>
            <a:r>
              <a:rPr lang="es-CO" sz="1200" dirty="0" smtClean="0">
                <a:latin typeface="Arial" panose="020B0604020202020204" pitchFamily="34" charset="0"/>
                <a:ea typeface="Times New Roman" panose="02020603050405020304" pitchFamily="18" charset="0"/>
                <a:cs typeface="Arial" panose="020B0604020202020204" pitchFamily="34" charset="0"/>
              </a:rPr>
              <a:t>Construyendo un nuevo Indersantander contigo y para el mundo </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smtClean="0">
                <a:latin typeface="Arial" panose="020B0604020202020204" pitchFamily="34" charset="0"/>
                <a:ea typeface="Times New Roman" panose="02020603050405020304" pitchFamily="18" charset="0"/>
                <a:cs typeface="Arial" panose="020B0604020202020204" pitchFamily="34" charset="0"/>
              </a:rPr>
              <a:t>Meta</a:t>
            </a:r>
            <a:r>
              <a:rPr lang="es-CO" sz="1200" b="1" dirty="0">
                <a:latin typeface="Arial" panose="020B0604020202020204" pitchFamily="34" charset="0"/>
                <a:ea typeface="Times New Roman" panose="02020603050405020304" pitchFamily="18" charset="0"/>
                <a:cs typeface="Arial" panose="020B0604020202020204" pitchFamily="34" charset="0"/>
              </a:rPr>
              <a:t>: </a:t>
            </a:r>
            <a:r>
              <a:rPr lang="es-CO" sz="1200" dirty="0">
                <a:latin typeface="Arial" panose="020B0604020202020204" pitchFamily="34" charset="0"/>
                <a:cs typeface="Arial" panose="020B0604020202020204" pitchFamily="34" charset="0"/>
              </a:rPr>
              <a:t>Capacitar los 87 municipios  de manera virtual y/o presencial en la utilización de los recursos tributarios de diferente asignación provenientes del orden nacional y/o departamental (ley del tabaco y otros) hacia proyectos deportivos establecidos dentro de la norma. </a:t>
            </a:r>
          </a:p>
        </p:txBody>
      </p:sp>
      <p:sp>
        <p:nvSpPr>
          <p:cNvPr id="16" name="Rectángulo 15"/>
          <p:cNvSpPr/>
          <p:nvPr/>
        </p:nvSpPr>
        <p:spPr>
          <a:xfrm>
            <a:off x="179512" y="1554412"/>
            <a:ext cx="5667739" cy="1569660"/>
          </a:xfrm>
          <a:prstGeom prst="rect">
            <a:avLst/>
          </a:prstGeom>
        </p:spPr>
        <p:txBody>
          <a:bodyPr wrap="square">
            <a:spAutoFit/>
          </a:bodyPr>
          <a:lstStyle/>
          <a:p>
            <a:r>
              <a:rPr lang="es-CO" sz="1600" b="1" dirty="0">
                <a:latin typeface="Arial" panose="020B0604020202020204" pitchFamily="34" charset="0"/>
                <a:cs typeface="Arial" panose="020B0604020202020204" pitchFamily="34" charset="0"/>
              </a:rPr>
              <a:t>Inversión total:  </a:t>
            </a:r>
            <a:r>
              <a:rPr lang="es-CO" sz="1600" dirty="0">
                <a:latin typeface="Arial" panose="020B0604020202020204" pitchFamily="34" charset="0"/>
                <a:cs typeface="Arial" panose="020B0604020202020204" pitchFamily="34" charset="0"/>
              </a:rPr>
              <a:t>$ 0</a:t>
            </a:r>
          </a:p>
          <a:p>
            <a:r>
              <a:rPr lang="es-CO" sz="1600" b="1" dirty="0">
                <a:latin typeface="Arial" panose="020B0604020202020204" pitchFamily="34" charset="0"/>
                <a:cs typeface="Arial" panose="020B0604020202020204" pitchFamily="34" charset="0"/>
              </a:rPr>
              <a:t>Aporte del departamento</a:t>
            </a:r>
            <a:r>
              <a:rPr lang="es-CO" sz="1600" dirty="0">
                <a:latin typeface="Arial" panose="020B0604020202020204" pitchFamily="34" charset="0"/>
                <a:cs typeface="Arial" panose="020B0604020202020204" pitchFamily="34" charset="0"/>
              </a:rPr>
              <a:t>:$ 0</a:t>
            </a:r>
          </a:p>
          <a:p>
            <a:r>
              <a:rPr lang="es-CO" sz="1600" b="1" dirty="0">
                <a:latin typeface="Arial" panose="020B0604020202020204" pitchFamily="34" charset="0"/>
                <a:cs typeface="Arial" panose="020B0604020202020204" pitchFamily="34" charset="0"/>
              </a:rPr>
              <a:t>Recurso para transferencia</a:t>
            </a:r>
            <a:r>
              <a:rPr lang="es-CO" sz="1600" dirty="0">
                <a:latin typeface="Arial" panose="020B0604020202020204" pitchFamily="34" charset="0"/>
                <a:cs typeface="Arial" panose="020B0604020202020204" pitchFamily="34" charset="0"/>
              </a:rPr>
              <a:t>: $1.227.524.200 </a:t>
            </a:r>
          </a:p>
          <a:p>
            <a:r>
              <a:rPr lang="es-CO" sz="1600" b="1" dirty="0" smtClean="0">
                <a:latin typeface="Arial" panose="020B0604020202020204" pitchFamily="34" charset="0"/>
                <a:cs typeface="Arial" panose="020B0604020202020204" pitchFamily="34" charset="0"/>
              </a:rPr>
              <a:t>Porcentaje </a:t>
            </a:r>
            <a:r>
              <a:rPr lang="es-CO" sz="1600" b="1" dirty="0">
                <a:latin typeface="Arial" panose="020B0604020202020204" pitchFamily="34" charset="0"/>
                <a:cs typeface="Arial" panose="020B0604020202020204" pitchFamily="34" charset="0"/>
              </a:rPr>
              <a:t>de avance</a:t>
            </a:r>
            <a:r>
              <a:rPr lang="es-CO" sz="1600" dirty="0">
                <a:latin typeface="Arial" panose="020B0604020202020204" pitchFamily="34" charset="0"/>
                <a:cs typeface="Arial" panose="020B0604020202020204" pitchFamily="34" charset="0"/>
              </a:rPr>
              <a:t>: 80.46%</a:t>
            </a:r>
          </a:p>
          <a:p>
            <a:r>
              <a:rPr lang="es-CO" sz="1600" b="1" dirty="0">
                <a:latin typeface="Arial" panose="020B0604020202020204" pitchFamily="34" charset="0"/>
                <a:cs typeface="Arial" panose="020B0604020202020204" pitchFamily="34" charset="0"/>
              </a:rPr>
              <a:t>Población beneficiada: </a:t>
            </a:r>
            <a:r>
              <a:rPr lang="es-CO" sz="1600" dirty="0">
                <a:latin typeface="Arial" panose="020B0604020202020204" pitchFamily="34" charset="0"/>
                <a:cs typeface="Arial" panose="020B0604020202020204" pitchFamily="34" charset="0"/>
              </a:rPr>
              <a:t>87 municipios del departamento de Santander </a:t>
            </a:r>
          </a:p>
        </p:txBody>
      </p:sp>
      <p:pic>
        <p:nvPicPr>
          <p:cNvPr id="18" name="Imagen 17" descr="C:\Users\Alejandro\AppData\Local\Microsoft\Windows\INetCache\Content.Word\stickers informe gestión secretaria 7-8-0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2749" y="-59611"/>
            <a:ext cx="1019175" cy="1019175"/>
          </a:xfrm>
          <a:prstGeom prst="rect">
            <a:avLst/>
          </a:prstGeom>
          <a:noFill/>
          <a:ln>
            <a:noFill/>
          </a:ln>
        </p:spPr>
      </p:pic>
      <p:pic>
        <p:nvPicPr>
          <p:cNvPr id="19" name="Imagen 18" descr="D:\Users\SONY\Downloads\WhatsApp Image 2020-09-13 at 12.27.36 P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5314" y="885550"/>
            <a:ext cx="3296749" cy="2667166"/>
          </a:xfrm>
          <a:prstGeom prst="rect">
            <a:avLst/>
          </a:prstGeom>
          <a:noFill/>
          <a:ln>
            <a:noFill/>
          </a:ln>
        </p:spPr>
      </p:pic>
    </p:spTree>
    <p:extLst>
      <p:ext uri="{BB962C8B-B14F-4D97-AF65-F5344CB8AC3E}">
        <p14:creationId xmlns:p14="http://schemas.microsoft.com/office/powerpoint/2010/main" val="3231153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226" y="1189639"/>
            <a:ext cx="2579740" cy="1715124"/>
          </a:xfrm>
          <a:prstGeom prst="rect">
            <a:avLst/>
          </a:prstGeom>
        </p:spPr>
      </p:pic>
      <p:pic>
        <p:nvPicPr>
          <p:cNvPr id="5" name="Imagen 4"/>
          <p:cNvPicPr>
            <a:picLocks noChangeAspect="1"/>
          </p:cNvPicPr>
          <p:nvPr/>
        </p:nvPicPr>
        <p:blipFill>
          <a:blip r:embed="rId3"/>
          <a:stretch>
            <a:fillRect/>
          </a:stretch>
        </p:blipFill>
        <p:spPr>
          <a:xfrm>
            <a:off x="2742445" y="239555"/>
            <a:ext cx="2439055" cy="1622980"/>
          </a:xfrm>
          <a:prstGeom prst="rect">
            <a:avLst/>
          </a:prstGeom>
        </p:spPr>
      </p:pic>
      <p:pic>
        <p:nvPicPr>
          <p:cNvPr id="6" name="Imagen 5"/>
          <p:cNvPicPr>
            <a:picLocks noChangeAspect="1"/>
          </p:cNvPicPr>
          <p:nvPr/>
        </p:nvPicPr>
        <p:blipFill>
          <a:blip r:embed="rId4"/>
          <a:stretch>
            <a:fillRect/>
          </a:stretch>
        </p:blipFill>
        <p:spPr>
          <a:xfrm>
            <a:off x="2446800" y="3045976"/>
            <a:ext cx="2596344" cy="1728192"/>
          </a:xfrm>
          <a:prstGeom prst="rect">
            <a:avLst/>
          </a:prstGeom>
        </p:spPr>
      </p:pic>
      <p:sp>
        <p:nvSpPr>
          <p:cNvPr id="7" name="CuadroTexto 6"/>
          <p:cNvSpPr txBox="1"/>
          <p:nvPr/>
        </p:nvSpPr>
        <p:spPr>
          <a:xfrm>
            <a:off x="2969593" y="1862535"/>
            <a:ext cx="1944216" cy="369332"/>
          </a:xfrm>
          <a:prstGeom prst="rect">
            <a:avLst/>
          </a:prstGeom>
          <a:noFill/>
        </p:spPr>
        <p:txBody>
          <a:bodyPr wrap="square" rtlCol="0">
            <a:spAutoFit/>
          </a:bodyPr>
          <a:lstStyle/>
          <a:p>
            <a:r>
              <a:rPr lang="es-CO" dirty="0" smtClean="0">
                <a:latin typeface="Arial Narrow" panose="020B0606020202030204" pitchFamily="34" charset="0"/>
              </a:rPr>
              <a:t>Alcaldía de Suaita </a:t>
            </a:r>
            <a:endParaRPr lang="es-CO" dirty="0">
              <a:latin typeface="Arial Narrow" panose="020B0606020202030204" pitchFamily="34" charset="0"/>
            </a:endParaRPr>
          </a:p>
        </p:txBody>
      </p:sp>
      <p:sp>
        <p:nvSpPr>
          <p:cNvPr id="9" name="Rectángulo 8"/>
          <p:cNvSpPr/>
          <p:nvPr/>
        </p:nvSpPr>
        <p:spPr>
          <a:xfrm>
            <a:off x="107504" y="2904763"/>
            <a:ext cx="2250873" cy="369332"/>
          </a:xfrm>
          <a:prstGeom prst="rect">
            <a:avLst/>
          </a:prstGeom>
        </p:spPr>
        <p:txBody>
          <a:bodyPr wrap="none">
            <a:spAutoFit/>
          </a:bodyPr>
          <a:lstStyle/>
          <a:p>
            <a:r>
              <a:rPr lang="es-CO" dirty="0">
                <a:latin typeface="Arial Narrow" panose="020B0606020202030204" pitchFamily="34" charset="0"/>
              </a:rPr>
              <a:t>Alcaldía de </a:t>
            </a:r>
            <a:r>
              <a:rPr lang="es-CO" dirty="0" smtClean="0">
                <a:latin typeface="Arial Narrow" panose="020B0606020202030204" pitchFamily="34" charset="0"/>
              </a:rPr>
              <a:t>San Vicente </a:t>
            </a:r>
            <a:endParaRPr lang="es-CO" dirty="0">
              <a:latin typeface="Arial Narrow" panose="020B0606020202030204" pitchFamily="34" charset="0"/>
            </a:endParaRPr>
          </a:p>
        </p:txBody>
      </p:sp>
      <p:sp>
        <p:nvSpPr>
          <p:cNvPr id="10" name="Rectángulo 9"/>
          <p:cNvSpPr/>
          <p:nvPr/>
        </p:nvSpPr>
        <p:spPr>
          <a:xfrm>
            <a:off x="2763472" y="4774168"/>
            <a:ext cx="1693092" cy="369332"/>
          </a:xfrm>
          <a:prstGeom prst="rect">
            <a:avLst/>
          </a:prstGeom>
        </p:spPr>
        <p:txBody>
          <a:bodyPr wrap="none">
            <a:spAutoFit/>
          </a:bodyPr>
          <a:lstStyle/>
          <a:p>
            <a:r>
              <a:rPr lang="es-CO" dirty="0">
                <a:latin typeface="Arial Narrow" panose="020B0606020202030204" pitchFamily="34" charset="0"/>
              </a:rPr>
              <a:t>Alcaldía </a:t>
            </a:r>
            <a:r>
              <a:rPr lang="es-CO" dirty="0" smtClean="0">
                <a:latin typeface="Arial Narrow" panose="020B0606020202030204" pitchFamily="34" charset="0"/>
              </a:rPr>
              <a:t>de Girón </a:t>
            </a:r>
            <a:endParaRPr lang="es-CO" dirty="0">
              <a:latin typeface="Arial Narrow" panose="020B0606020202030204" pitchFamily="34" charset="0"/>
            </a:endParaRPr>
          </a:p>
        </p:txBody>
      </p:sp>
      <p:pic>
        <p:nvPicPr>
          <p:cNvPr id="11" name="Imagen 10"/>
          <p:cNvPicPr>
            <a:picLocks noChangeAspect="1"/>
          </p:cNvPicPr>
          <p:nvPr/>
        </p:nvPicPr>
        <p:blipFill>
          <a:blip r:embed="rId5"/>
          <a:stretch>
            <a:fillRect/>
          </a:stretch>
        </p:blipFill>
        <p:spPr>
          <a:xfrm>
            <a:off x="5537127" y="627534"/>
            <a:ext cx="2590709" cy="1726465"/>
          </a:xfrm>
          <a:prstGeom prst="rect">
            <a:avLst/>
          </a:prstGeom>
        </p:spPr>
      </p:pic>
      <p:sp>
        <p:nvSpPr>
          <p:cNvPr id="12" name="CuadroTexto 11"/>
          <p:cNvSpPr txBox="1"/>
          <p:nvPr/>
        </p:nvSpPr>
        <p:spPr>
          <a:xfrm>
            <a:off x="5537127" y="2353999"/>
            <a:ext cx="3058411" cy="369332"/>
          </a:xfrm>
          <a:prstGeom prst="rect">
            <a:avLst/>
          </a:prstGeom>
          <a:noFill/>
        </p:spPr>
        <p:txBody>
          <a:bodyPr wrap="square" rtlCol="0">
            <a:spAutoFit/>
          </a:bodyPr>
          <a:lstStyle/>
          <a:p>
            <a:r>
              <a:rPr lang="es-CO" dirty="0" smtClean="0">
                <a:latin typeface="Arial Narrow" panose="020B0606020202030204" pitchFamily="34" charset="0"/>
              </a:rPr>
              <a:t>Alcaldía de Barrancabermeja  </a:t>
            </a:r>
            <a:endParaRPr lang="es-CO" dirty="0">
              <a:latin typeface="Arial Narrow" panose="020B0606020202030204" pitchFamily="34" charset="0"/>
            </a:endParaRPr>
          </a:p>
        </p:txBody>
      </p:sp>
      <p:sp>
        <p:nvSpPr>
          <p:cNvPr id="13" name="Rectángulo 12"/>
          <p:cNvSpPr/>
          <p:nvPr/>
        </p:nvSpPr>
        <p:spPr>
          <a:xfrm>
            <a:off x="5292080" y="3098592"/>
            <a:ext cx="3672408" cy="1323439"/>
          </a:xfrm>
          <a:prstGeom prst="rect">
            <a:avLst/>
          </a:prstGeom>
          <a:ln w="12700">
            <a:solidFill>
              <a:schemeClr val="accent3">
                <a:lumMod val="75000"/>
              </a:schemeClr>
            </a:solidFill>
          </a:ln>
        </p:spPr>
        <p:txBody>
          <a:bodyPr wrap="square">
            <a:spAutoFit/>
          </a:bodyPr>
          <a:lstStyle/>
          <a:p>
            <a:r>
              <a:rPr lang="es-CO" sz="1600" dirty="0" smtClean="0">
                <a:latin typeface="Arial" panose="020B0604020202020204" pitchFamily="34" charset="0"/>
                <a:cs typeface="Arial" panose="020B0604020202020204" pitchFamily="34" charset="0"/>
              </a:rPr>
              <a:t>Cerrito- </a:t>
            </a:r>
            <a:r>
              <a:rPr lang="es-CO" sz="1600" dirty="0">
                <a:latin typeface="Arial" panose="020B0604020202020204" pitchFamily="34" charset="0"/>
                <a:cs typeface="Arial" panose="020B0604020202020204" pitchFamily="34" charset="0"/>
              </a:rPr>
              <a:t>V</a:t>
            </a:r>
            <a:r>
              <a:rPr lang="es-CO" sz="1600" dirty="0" smtClean="0">
                <a:latin typeface="Arial" panose="020B0604020202020204" pitchFamily="34" charset="0"/>
                <a:cs typeface="Arial" panose="020B0604020202020204" pitchFamily="34" charset="0"/>
              </a:rPr>
              <a:t>alle </a:t>
            </a:r>
            <a:r>
              <a:rPr lang="es-CO" sz="1600" dirty="0">
                <a:latin typeface="Arial" panose="020B0604020202020204" pitchFamily="34" charset="0"/>
                <a:cs typeface="Arial" panose="020B0604020202020204" pitchFamily="34" charset="0"/>
              </a:rPr>
              <a:t>de San José- S</a:t>
            </a:r>
            <a:r>
              <a:rPr lang="es-CO" sz="1600" dirty="0" smtClean="0">
                <a:latin typeface="Arial" panose="020B0604020202020204" pitchFamily="34" charset="0"/>
                <a:cs typeface="Arial" panose="020B0604020202020204" pitchFamily="34" charset="0"/>
              </a:rPr>
              <a:t>urata </a:t>
            </a:r>
            <a:r>
              <a:rPr lang="es-CO" sz="1600" dirty="0">
                <a:latin typeface="Arial" panose="020B0604020202020204" pitchFamily="34" charset="0"/>
                <a:cs typeface="Arial" panose="020B0604020202020204" pitchFamily="34" charset="0"/>
              </a:rPr>
              <a:t>- </a:t>
            </a:r>
            <a:r>
              <a:rPr lang="es-CO" sz="1600" dirty="0" smtClean="0">
                <a:latin typeface="Arial" panose="020B0604020202020204" pitchFamily="34" charset="0"/>
                <a:cs typeface="Arial" panose="020B0604020202020204" pitchFamily="34" charset="0"/>
              </a:rPr>
              <a:t>Floridablanca- Bolívar </a:t>
            </a:r>
            <a:r>
              <a:rPr lang="es-CO" sz="1600" dirty="0">
                <a:latin typeface="Arial" panose="020B0604020202020204" pitchFamily="34" charset="0"/>
                <a:cs typeface="Arial" panose="020B0604020202020204" pitchFamily="34" charset="0"/>
              </a:rPr>
              <a:t>- </a:t>
            </a:r>
            <a:r>
              <a:rPr lang="es-CO" sz="1600" dirty="0" smtClean="0">
                <a:latin typeface="Arial" panose="020B0604020202020204" pitchFamily="34" charset="0"/>
                <a:cs typeface="Arial" panose="020B0604020202020204" pitchFamily="34" charset="0"/>
              </a:rPr>
              <a:t>Macaravita- Aguada- Chipata- </a:t>
            </a:r>
            <a:r>
              <a:rPr lang="es-CO" sz="1600" dirty="0">
                <a:latin typeface="Arial" panose="020B0604020202020204" pitchFamily="34" charset="0"/>
                <a:cs typeface="Arial" panose="020B0604020202020204" pitchFamily="34" charset="0"/>
              </a:rPr>
              <a:t>Cabrera - </a:t>
            </a:r>
            <a:r>
              <a:rPr lang="es-CO" sz="1600" dirty="0" smtClean="0">
                <a:latin typeface="Arial" panose="020B0604020202020204" pitchFamily="34" charset="0"/>
                <a:cs typeface="Arial" panose="020B0604020202020204" pitchFamily="34" charset="0"/>
              </a:rPr>
              <a:t>Ocamonte </a:t>
            </a:r>
            <a:r>
              <a:rPr lang="es-CO" sz="1600" dirty="0">
                <a:latin typeface="Arial" panose="020B0604020202020204" pitchFamily="34" charset="0"/>
                <a:cs typeface="Arial" panose="020B0604020202020204" pitchFamily="34" charset="0"/>
              </a:rPr>
              <a:t>- P</a:t>
            </a:r>
            <a:r>
              <a:rPr lang="es-CO" sz="1600" dirty="0" smtClean="0">
                <a:latin typeface="Arial" panose="020B0604020202020204" pitchFamily="34" charset="0"/>
                <a:cs typeface="Arial" panose="020B0604020202020204" pitchFamily="34" charset="0"/>
              </a:rPr>
              <a:t>áramo – Málaga </a:t>
            </a:r>
            <a:r>
              <a:rPr lang="it-IT" sz="1600" dirty="0" smtClean="0">
                <a:latin typeface="Arial" panose="020B0604020202020204" pitchFamily="34" charset="0"/>
                <a:cs typeface="Arial" panose="020B0604020202020204" pitchFamily="34" charset="0"/>
              </a:rPr>
              <a:t>a </a:t>
            </a:r>
            <a:r>
              <a:rPr lang="it-IT" sz="1600" dirty="0">
                <a:latin typeface="Arial" panose="020B0604020202020204" pitchFamily="34" charset="0"/>
                <a:cs typeface="Arial" panose="020B0604020202020204" pitchFamily="34" charset="0"/>
              </a:rPr>
              <a:t>belleza- San Andrés </a:t>
            </a:r>
            <a:r>
              <a:rPr lang="it-IT" sz="1600" dirty="0" smtClean="0">
                <a:latin typeface="Arial" panose="020B0604020202020204" pitchFamily="34" charset="0"/>
                <a:cs typeface="Arial" panose="020B0604020202020204" pitchFamily="34" charset="0"/>
              </a:rPr>
              <a:t>– Albania</a:t>
            </a:r>
            <a:endParaRPr lang="es-CO"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3719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14449</TotalTime>
  <Words>1837</Words>
  <Application>Microsoft Office PowerPoint</Application>
  <PresentationFormat>Presentación en pantalla (16:9)</PresentationFormat>
  <Paragraphs>183</Paragraphs>
  <Slides>30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Arial Narrow</vt:lpstr>
      <vt:lpstr>Arial Rounded MT Bold</vt:lpstr>
      <vt:lpstr>Calibri</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jhonattan valdes</dc:creator>
  <cp:lastModifiedBy>SONY</cp:lastModifiedBy>
  <cp:revision>92</cp:revision>
  <dcterms:created xsi:type="dcterms:W3CDTF">2020-11-16T16:19:30Z</dcterms:created>
  <dcterms:modified xsi:type="dcterms:W3CDTF">2020-12-05T18:49:20Z</dcterms:modified>
</cp:coreProperties>
</file>